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d045140fb54f11" /><Relationship Type="http://schemas.openxmlformats.org/officeDocument/2006/relationships/extended-properties" Target="/docProps/app.xml" Id="Rffdc6322905f4e65" /><Relationship Type="http://schemas.openxmlformats.org/officeDocument/2006/relationships/officeDocument" Target="/ppt/presentation.xml" Id="Rbf972f4984ce47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e7573a9ff24e5c"/>
  </p:sldMasterIdLst>
  <p:notesMasterIdLst>
    <p:notesMasterId xmlns:r="http://schemas.openxmlformats.org/officeDocument/2006/relationships" r:id="R7b2df7095dd34625"/>
  </p:notesMasterIdLst>
  <p:sldIdLst>
    <p:sldId xmlns:r="http://schemas.openxmlformats.org/officeDocument/2006/relationships" id="256" r:id="Rc79d4ba1cb514be8"/>
    <p:sldId xmlns:r="http://schemas.openxmlformats.org/officeDocument/2006/relationships" id="257" r:id="R8c7f4015df4648fc"/>
    <p:sldId xmlns:r="http://schemas.openxmlformats.org/officeDocument/2006/relationships" id="258" r:id="Rbd8afb2aa8a84aa5"/>
    <p:sldId xmlns:r="http://schemas.openxmlformats.org/officeDocument/2006/relationships" id="259" r:id="Rfad43e558edb480d"/>
    <p:sldId xmlns:r="http://schemas.openxmlformats.org/officeDocument/2006/relationships" id="260" r:id="Rd01c83ca6ea04054"/>
    <p:sldId xmlns:r="http://schemas.openxmlformats.org/officeDocument/2006/relationships" id="261" r:id="R5ba9a323ba57499c"/>
    <p:sldId xmlns:r="http://schemas.openxmlformats.org/officeDocument/2006/relationships" id="262" r:id="Rc9ce0d2bca1847af"/>
    <p:sldId xmlns:r="http://schemas.openxmlformats.org/officeDocument/2006/relationships" id="263" r:id="Rbf020dd4b3ed4a91"/>
    <p:sldId xmlns:r="http://schemas.openxmlformats.org/officeDocument/2006/relationships" id="264" r:id="R47d49563f0704ae9"/>
    <p:sldId xmlns:r="http://schemas.openxmlformats.org/officeDocument/2006/relationships" id="265" r:id="R55607386f63d42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19f185cbe845ad" /><Relationship Type="http://schemas.openxmlformats.org/officeDocument/2006/relationships/slideMaster" Target="/ppt/slideMasters/slideMaster1.xml" Id="R29e7573a9ff24e5c" /><Relationship Type="http://schemas.openxmlformats.org/officeDocument/2006/relationships/notesMaster" Target="/ppt/notesMasters/notesMaster1.xml" Id="R7b2df7095dd34625" /><Relationship Type="http://schemas.openxmlformats.org/officeDocument/2006/relationships/presProps" Target="/ppt/presProps.xml" Id="R35075d757e214e09" /><Relationship Type="http://schemas.openxmlformats.org/officeDocument/2006/relationships/tableStyles" Target="/ppt/tableStyles.xml" Id="R18ca8d7f5cbd4323" /><Relationship Type="http://schemas.openxmlformats.org/officeDocument/2006/relationships/slide" Target="/ppt/slides/slide1.xml" Id="Rc79d4ba1cb514be8" /><Relationship Type="http://schemas.openxmlformats.org/officeDocument/2006/relationships/slide" Target="/ppt/slides/slide2.xml" Id="R8c7f4015df4648fc" /><Relationship Type="http://schemas.openxmlformats.org/officeDocument/2006/relationships/slide" Target="/ppt/slides/slide3.xml" Id="Rbd8afb2aa8a84aa5" /><Relationship Type="http://schemas.openxmlformats.org/officeDocument/2006/relationships/slide" Target="/ppt/slides/slide4.xml" Id="Rfad43e558edb480d" /><Relationship Type="http://schemas.openxmlformats.org/officeDocument/2006/relationships/slide" Target="/ppt/slides/slide5.xml" Id="Rd01c83ca6ea04054" /><Relationship Type="http://schemas.openxmlformats.org/officeDocument/2006/relationships/slide" Target="/ppt/slides/slide6.xml" Id="R5ba9a323ba57499c" /><Relationship Type="http://schemas.openxmlformats.org/officeDocument/2006/relationships/slide" Target="/ppt/slides/slide7.xml" Id="Rc9ce0d2bca1847af" /><Relationship Type="http://schemas.openxmlformats.org/officeDocument/2006/relationships/slide" Target="/ppt/slides/slide8.xml" Id="Rbf020dd4b3ed4a91" /><Relationship Type="http://schemas.openxmlformats.org/officeDocument/2006/relationships/slide" Target="/ppt/slides/slide9.xml" Id="R47d49563f0704ae9" /><Relationship Type="http://schemas.openxmlformats.org/officeDocument/2006/relationships/slide" Target="/ppt/slides/slide10.xml" Id="R55607386f63d42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ae2f8c950d41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b42172591b47e2" /><Relationship Type="http://schemas.openxmlformats.org/officeDocument/2006/relationships/notesMaster" Target="/ppt/notesMasters/notesMaster1.xml" Id="R2c6d93637c8442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e6befbdc3b4400" /><Relationship Type="http://schemas.openxmlformats.org/officeDocument/2006/relationships/notesMaster" Target="/ppt/notesMasters/notesMaster1.xml" Id="R0f1a44a9ca354d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1dd77508d54687" /><Relationship Type="http://schemas.openxmlformats.org/officeDocument/2006/relationships/notesMaster" Target="/ppt/notesMasters/notesMaster1.xml" Id="R9a1e0b7d8fb54e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ef9e001e904754" /><Relationship Type="http://schemas.openxmlformats.org/officeDocument/2006/relationships/notesMaster" Target="/ppt/notesMasters/notesMaster1.xml" Id="R029e1996d1e64f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e745ff92534507" /><Relationship Type="http://schemas.openxmlformats.org/officeDocument/2006/relationships/notesMaster" Target="/ppt/notesMasters/notesMaster1.xml" Id="Rf3a7b9a68ed84d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1aabb834944bbf" /><Relationship Type="http://schemas.openxmlformats.org/officeDocument/2006/relationships/notesMaster" Target="/ppt/notesMasters/notesMaster1.xml" Id="R8a20480f8ce74a3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16af0cd4454f4d" /><Relationship Type="http://schemas.openxmlformats.org/officeDocument/2006/relationships/notesMaster" Target="/ppt/notesMasters/notesMaster1.xml" Id="R19e8b518e6d347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a3bc390bed43de" /><Relationship Type="http://schemas.openxmlformats.org/officeDocument/2006/relationships/notesMaster" Target="/ppt/notesMasters/notesMaster1.xml" Id="Ra5581ab30bb24a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6a9b618c7a45bf" /><Relationship Type="http://schemas.openxmlformats.org/officeDocument/2006/relationships/notesMaster" Target="/ppt/notesMasters/notesMaster1.xml" Id="R727f594285b44a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17e7d4b8e004b31" /><Relationship Type="http://schemas.openxmlformats.org/officeDocument/2006/relationships/notesMaster" Target="/ppt/notesMasters/notesMaster1.xml" Id="R11d53635f5b946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Imagem: /Users/augusto/Documents/ChatGPT/TMO _ INSTITUCIONAL/site-rothschild-reference/assets/home-trade/bulk-carrier-original.png</a:t>
            </a:r>
          </a:p>
          <a:p xmlns:a="http://schemas.openxmlformats.org/drawingml/2006/main">
            <a:r>
              <a:t>Conteúdo: /Users/augusto/Documents/ChatGPT/TMO _ INSTITUCIONAL/site-rothschild-reference/a-taylor/index.html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Imagem: /Users/augusto/Documents/ChatGPT/TMO _ INSTITUCIONAL/site-rothschild-reference/assets/home-trade/management-original.png</a:t>
            </a:r>
          </a:p>
          <a:p xmlns:a="http://schemas.openxmlformats.org/drawingml/2006/main">
            <a:r>
              <a:t>Conteúdo: /Users/augusto/Documents/ChatGPT/TMO _ INSTITUCIONAL/site-rothschild-reference/a-taylor/index.html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INSTITUCIONAL/site-rothschild-reference/a-taylor/index.html</a:t>
            </a:r>
          </a:p>
          <a:p xmlns:a="http://schemas.openxmlformats.org/drawingml/2006/main">
            <a:r>
              <a:t>Conteúdo: /Users/augusto/Documents/ChatGPT/TMO _ INSTITUCIONAL/site-rothschild-reference/solutions_overview.py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Imagem: /Users/augusto/Documents/ChatGPT/TMO _ INSTITUCIONAL/site-rothschild-reference/assets/solutions/editorial/operation-visit-original.png</a:t>
            </a:r>
          </a:p>
          <a:p xmlns:a="http://schemas.openxmlformats.org/drawingml/2006/main">
            <a:r>
              <a:t>Conteúdo: /Users/augusto/Documents/ChatGPT/TMO _ INSTITUCIONAL/site-rothschild-reference/a-taylor/index.html</a:t>
            </a:r>
          </a:p>
          <a:p xmlns:a="http://schemas.openxmlformats.org/drawingml/2006/main">
            <a:r>
              <a:t>Conteúdo: /Users/augusto/Documents/ChatGPT/TMO _ INSTITUCIONAL/site-rothschild-reference/solutions_overview.py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INSTITUCIONAL/site-rothschild-reference/a-taylor/index.html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INSTITUCIONAL/site-rothschild-reference/a-taylor/index.html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Imagem: /Users/augusto/Documents/ChatGPT/TMO _ INSTITUCIONAL/site-rothschild-reference/assets/real-estate/editorial/productive-lands-original.png</a:t>
            </a:r>
          </a:p>
          <a:p xmlns:a="http://schemas.openxmlformats.org/drawingml/2006/main">
            <a:r>
              <a:t>Imagem: /Users/augusto/Documents/ChatGPT/TMO _ INSTITUCIONAL/site-rothschild-reference/assets/private-label/refined/retail-original.png</a:t>
            </a:r>
          </a:p>
          <a:p xmlns:a="http://schemas.openxmlformats.org/drawingml/2006/main">
            <a:r>
              <a:t>Imagem: /Users/augusto/Documents/ChatGPT/TMO _ INSTITUCIONAL/site-rothschild-reference/assets/logistics/editorial/international.webp</a:t>
            </a:r>
          </a:p>
          <a:p xmlns:a="http://schemas.openxmlformats.org/drawingml/2006/main">
            <a:r>
              <a:t>Conteúdo: /Users/augusto/Documents/ChatGPT/TMO _ INSTITUCIONAL/site-rothschild-reference/institutional_editorial.py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Imagem: /Users/augusto/Documents/ChatGPT/TMO _ INSTITUCIONAL/site-rothschild-reference/assets/atlas/platform/mesa-dark.jpg</a:t>
            </a:r>
          </a:p>
          <a:p xmlns:a="http://schemas.openxmlformats.org/drawingml/2006/main">
            <a:r>
              <a:t>Conteúdo: /Users/augusto/Documents/ChatGPT/TMO _ INSTITUCIONAL/site-rothschild-reference/atlas-content.html</a:t>
            </a:r>
          </a:p>
          <a:p xmlns:a="http://schemas.openxmlformats.org/drawingml/2006/main">
            <a:r>
              <a:t>Conteúdo: /Users/augusto/Documents/ChatGPT/TMO _ INSTITUCIONAL/site-rothschild-reference/assets/atlas/platform/README.md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Imagem: /Users/augusto/Documents/ChatGPT/TMO _ INSTITUCIONAL/site-rothschild-reference/assets/home-trade/negotiation.webp</a:t>
            </a:r>
          </a:p>
          <a:p xmlns:a="http://schemas.openxmlformats.org/drawingml/2006/main">
            <a:r>
              <a:t>Conteúdo: /Users/augusto/Documents/ChatGPT/TMO _ INSTITUCIONAL/site-rothschild-reference/solutions_overview.py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INSTITUCIONAL/site-rothschild-reference/contact_editorial.py</a:t>
            </a:r>
          </a:p>
          <a:p xmlns:a="http://schemas.openxmlformats.org/drawingml/2006/main">
            <a:r>
              <a:t>Fotografias ilustrativas do acervo do site Taylor. Não identificam equipe, ativos ou frota próprios.</a:t>
            </a:r>
          </a:p>
          <a:p xmlns:a="http://schemas.openxmlformats.org/drawingml/2006/main">
            <a:r>
              <a:t>Direção visual: referência fornecida pelo usuário. O quadro de fases não define prazo ou duração.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b78a5d581e451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c44c05d8ae44b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e15d66b1ac4fe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ff490f1914486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eba12678ab49e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e025f56cb147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8C5DF32-534A-48FE-94CE-1AED4AED06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52BC8DF-5711-40DC-B960-93E7C446876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C6CD76C-2670-4A62-B57D-8D6AF02B1E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72C068A-E7CF-4DC7-AE1D-9BDC939711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C2BCC0-7264-4DAB-91A9-E659D5753F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1728B8F-3F56-4AC4-9D19-19DA68796E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BCE31C-04BA-4C06-91A7-92E684A0CE1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C9E9644-A03C-495C-8F6F-91571824F52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47EE9B-746A-4544-B80B-B48567E4CE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99DD4FF-03A9-4FB4-BD12-1AA141DD3EF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8f9d2c68794eeb" /><Relationship Type="http://schemas.openxmlformats.org/officeDocument/2006/relationships/slideLayout" Target="/ppt/slideLayouts/slideLayout1.xml" Id="R3e73a1722c944407" /><Relationship Type="http://schemas.openxmlformats.org/officeDocument/2006/relationships/slideLayout" Target="/ppt/slideLayouts/slideLayout2.xml" Id="Rb24a890d2afd488e" /><Relationship Type="http://schemas.openxmlformats.org/officeDocument/2006/relationships/slideLayout" Target="/ppt/slideLayouts/slideLayout3.xml" Id="Rbb0526ea674440b6" /><Relationship Type="http://schemas.openxmlformats.org/officeDocument/2006/relationships/slideLayout" Target="/ppt/slideLayouts/slideLayout4.xml" Id="Rd5e2a48153f74bbc" /><Relationship Type="http://schemas.openxmlformats.org/officeDocument/2006/relationships/slideLayout" Target="/ppt/slideLayouts/slideLayout5.xml" Id="Ra4dc43e1d51440e7" /><Relationship Type="http://schemas.openxmlformats.org/officeDocument/2006/relationships/slideLayout" Target="/ppt/slideLayouts/slideLayout6.xml" Id="R1cd63546390f424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73a1722c944407"/>
    <p:sldLayoutId xmlns:r="http://schemas.openxmlformats.org/officeDocument/2006/relationships" id="2147483650" r:id="Rb24a890d2afd488e"/>
    <p:sldLayoutId xmlns:r="http://schemas.openxmlformats.org/officeDocument/2006/relationships" id="2147483651" r:id="Rbb0526ea674440b6"/>
    <p:sldLayoutId xmlns:r="http://schemas.openxmlformats.org/officeDocument/2006/relationships" id="2147483652" r:id="Rd5e2a48153f74bbc"/>
    <p:sldLayoutId xmlns:r="http://schemas.openxmlformats.org/officeDocument/2006/relationships" id="2147483653" r:id="Ra4dc43e1d51440e7"/>
    <p:sldLayoutId xmlns:r="http://schemas.openxmlformats.org/officeDocument/2006/relationships" id="2147483654" r:id="R1cd63546390f424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06dde9e3444c9e" /><Relationship Type="http://schemas.openxmlformats.org/officeDocument/2006/relationships/image" Target="/ppt/media/image.png" Id="Rb4cdca5a9bf84737" /><Relationship Type="http://schemas.openxmlformats.org/officeDocument/2006/relationships/image" Target="/ppt/media/image2.png" Id="R1d5ae9dcaef642c2" /><Relationship Type="http://schemas.openxmlformats.org/officeDocument/2006/relationships/notesSlide" Target="/ppt/notesSlides/notesSlide1.xml" Id="R94bc8c29aac242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abe510a4df4709" /><Relationship Type="http://schemas.openxmlformats.org/officeDocument/2006/relationships/image" Target="/ppt/media/image3.png" Id="R919a96f91a0b4d1b" /><Relationship Type="http://schemas.openxmlformats.org/officeDocument/2006/relationships/image" Target="/ppt/media/image4.png" Id="R1dc1eb5a2f454e4b" /><Relationship Type="http://schemas.openxmlformats.org/officeDocument/2006/relationships/notesSlide" Target="/ppt/notesSlides/notesSlide2.xml" Id="Re80fffda403642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167c20167e4fcf" /><Relationship Type="http://schemas.openxmlformats.org/officeDocument/2006/relationships/image" Target="/ppt/media/image5.png" Id="Rfc222f7a91ba4916" /><Relationship Type="http://schemas.openxmlformats.org/officeDocument/2006/relationships/notesSlide" Target="/ppt/notesSlides/notesSlide3.xml" Id="R3b681624766b46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bf617d25ed4bc9" /><Relationship Type="http://schemas.openxmlformats.org/officeDocument/2006/relationships/image" Target="/ppt/media/image6.png" Id="Re380e02192504b82" /><Relationship Type="http://schemas.openxmlformats.org/officeDocument/2006/relationships/image" Target="/ppt/media/image7.png" Id="R4ec0e7cad36b40ed" /><Relationship Type="http://schemas.openxmlformats.org/officeDocument/2006/relationships/notesSlide" Target="/ppt/notesSlides/notesSlide4.xml" Id="R940810c71c7040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9741b6f4584fb0" /><Relationship Type="http://schemas.openxmlformats.org/officeDocument/2006/relationships/image" Target="/ppt/media/image8.png" Id="R9e3e1e8ce99440c0" /><Relationship Type="http://schemas.openxmlformats.org/officeDocument/2006/relationships/notesSlide" Target="/ppt/notesSlides/notesSlide5.xml" Id="R92b0c4778bb44b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0b22085ef4413a" /><Relationship Type="http://schemas.openxmlformats.org/officeDocument/2006/relationships/image" Target="/ppt/media/image9.png" Id="R8e32b8c9c6a247d5" /><Relationship Type="http://schemas.openxmlformats.org/officeDocument/2006/relationships/notesSlide" Target="/ppt/notesSlides/notesSlide6.xml" Id="Ra39840103ce145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8bcaf50ebc4cd5" /><Relationship Type="http://schemas.openxmlformats.org/officeDocument/2006/relationships/image" Target="/ppt/media/image10.png" Id="Rac268aa921f0449d" /><Relationship Type="http://schemas.openxmlformats.org/officeDocument/2006/relationships/image" Target="/ppt/media/image11.png" Id="Re80fe00662764aef" /><Relationship Type="http://schemas.openxmlformats.org/officeDocument/2006/relationships/image" Target="/ppt/media/image12.png" Id="Rc7e4a33f370643a1" /><Relationship Type="http://schemas.openxmlformats.org/officeDocument/2006/relationships/image" Target="/ppt/media/image13.png" Id="Rc838907215ee4def" /><Relationship Type="http://schemas.openxmlformats.org/officeDocument/2006/relationships/notesSlide" Target="/ppt/notesSlides/notesSlide7.xml" Id="R758e3b54034348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8aeb4cad6c44b4" /><Relationship Type="http://schemas.openxmlformats.org/officeDocument/2006/relationships/image" Target="/ppt/media/image14.png" Id="R83ac042614a2449f" /><Relationship Type="http://schemas.openxmlformats.org/officeDocument/2006/relationships/image" Target="/ppt/media/image15.png" Id="R85edea64087847bf" /><Relationship Type="http://schemas.openxmlformats.org/officeDocument/2006/relationships/notesSlide" Target="/ppt/notesSlides/notesSlide8.xml" Id="R96414d4a65674b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8ffd6887894f7c" /><Relationship Type="http://schemas.openxmlformats.org/officeDocument/2006/relationships/image" Target="/ppt/media/image16.png" Id="R1c2eb8d4d3044c1c" /><Relationship Type="http://schemas.openxmlformats.org/officeDocument/2006/relationships/image" Target="/ppt/media/image17.png" Id="Rc2c15b47d3b94ddf" /><Relationship Type="http://schemas.openxmlformats.org/officeDocument/2006/relationships/notesSlide" Target="/ppt/notesSlides/notesSlide9.xml" Id="R37263e08ef7040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2dc2b1e0194329" /><Relationship Type="http://schemas.openxmlformats.org/officeDocument/2006/relationships/image" Target="/ppt/media/image18.png" Id="R777a0caa8c32422c" /><Relationship Type="http://schemas.openxmlformats.org/officeDocument/2006/relationships/image" Target="/ppt/media/image19.png" Id="R29fa5017ca1c4597" /><Relationship Type="http://schemas.openxmlformats.org/officeDocument/2006/relationships/notesSlide" Target="/ppt/notesSlides/notesSlide10.xml" Id="R8d9d4b7a6cec4d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Apresentação institucional layout 0">
            <a:extLst xmlns:a="http://schemas.openxmlformats.org/drawingml/2006/main">
              <a:ext uri="{FF2B5EF4-FFF2-40B4-BE49-F238E27FC236}">
                <a16:creationId xmlns:a16="http://schemas.microsoft.com/office/drawing/2014/main" id="{AFECA31A-B034-428C-AA36-C7AE3175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0B2226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0AA24-C9B6-4CBF-BF51-3AF861F597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dca5a9bf84737"/>
          <a:srcRect xmlns:a="http://schemas.openxmlformats.org/drawingml/2006/main" l="0" t="1023" r="0" b="10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</p:spPr>
      </p:pic>
      <p:sp>
        <p:nvSpPr>
          <p:cNvPr id="3" name="Apresentação institucional layout 2">
            <a:extLst xmlns:a="http://schemas.openxmlformats.org/drawingml/2006/main">
              <a:ext uri="{FF2B5EF4-FFF2-40B4-BE49-F238E27FC236}">
                <a16:creationId xmlns:a16="http://schemas.microsoft.com/office/drawing/2014/main" id="{C4BFE272-A9EF-49E0-AD6E-50B8A114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0B2226">
              <a:alpha val="18000"/>
            </a:srgbClr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623B14-EBA6-4E7B-B84B-00E927B075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5ae9dcaef642c2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5" name="Apresentação institucional texto 4">
            <a:extLst xmlns:a="http://schemas.openxmlformats.org/drawingml/2006/main">
              <a:ext uri="{FF2B5EF4-FFF2-40B4-BE49-F238E27FC236}">
                <a16:creationId xmlns:a16="http://schemas.microsoft.com/office/drawing/2014/main" id="{B8228896-5816-428D-90E4-2C21B37C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6" name="Apresentação institucional texto 5">
            <a:extLst xmlns:a="http://schemas.openxmlformats.org/drawingml/2006/main">
              <a:ext uri="{FF2B5EF4-FFF2-40B4-BE49-F238E27FC236}">
                <a16:creationId xmlns:a16="http://schemas.microsoft.com/office/drawing/2014/main" id="{D98B4014-78E3-4456-8FEC-8DC1D12F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TAYLOR</a:t>
            </a:r>
          </a:p>
        </p:txBody>
      </p:sp>
      <p:sp>
        <p:nvSpPr>
          <p:cNvPr id="7" name="Apresentação institucional layout 6">
            <a:extLst xmlns:a="http://schemas.openxmlformats.org/drawingml/2006/main">
              <a:ext uri="{FF2B5EF4-FFF2-40B4-BE49-F238E27FC236}">
                <a16:creationId xmlns:a16="http://schemas.microsoft.com/office/drawing/2014/main" id="{D1136993-CE69-4652-93DA-6D25320F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269"/>
          </a:solidFill>
          <a:ln xmlns:a="http://schemas.openxmlformats.org/drawingml/2006/main" w="0">
            <a:noFill/>
          </a:ln>
        </p:spPr>
      </p:sp>
      <p:sp>
        <p:nvSpPr>
          <p:cNvPr id="8" name="Apresentação institucional texto 7">
            <a:extLst xmlns:a="http://schemas.openxmlformats.org/drawingml/2006/main">
              <a:ext uri="{FF2B5EF4-FFF2-40B4-BE49-F238E27FC236}">
                <a16:creationId xmlns:a16="http://schemas.microsoft.com/office/drawing/2014/main" id="{CC49AFD2-2E82-4F18-8718-EDBB374D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10858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390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ACONSELHAMENTO EMPRESARIAL,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390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EXECUÇÃO E NEGÓCIOS</a:t>
            </a:r>
          </a:p>
        </p:txBody>
      </p:sp>
      <p:sp>
        <p:nvSpPr>
          <p:cNvPr id="9" name="Apresentação institucional texto 8">
            <a:extLst xmlns:a="http://schemas.openxmlformats.org/drawingml/2006/main">
              <a:ext uri="{FF2B5EF4-FFF2-40B4-BE49-F238E27FC236}">
                <a16:creationId xmlns:a16="http://schemas.microsoft.com/office/drawing/2014/main" id="{4073B1DB-3CDE-4D67-9A4D-5B2C1546B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10" name="Apresentação institucional texto 9">
            <a:extLst xmlns:a="http://schemas.openxmlformats.org/drawingml/2006/main">
              <a:ext uri="{FF2B5EF4-FFF2-40B4-BE49-F238E27FC236}">
                <a16:creationId xmlns:a16="http://schemas.microsoft.com/office/drawing/2014/main" id="{C7A43136-8679-407B-A892-FC48F364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626591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 Taylor layout 0">
            <a:extLst xmlns:a="http://schemas.openxmlformats.org/drawingml/2006/main">
              <a:ext uri="{FF2B5EF4-FFF2-40B4-BE49-F238E27FC236}">
                <a16:creationId xmlns:a16="http://schemas.microsoft.com/office/drawing/2014/main" id="{C2702CD7-C548-4BD2-93A6-8E77F0FC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C9CDC3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9BA607-2BF8-4A7E-88EE-02D311EB4F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a96f91a0b4d1b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A Taylor texto 2">
            <a:extLst xmlns:a="http://schemas.openxmlformats.org/drawingml/2006/main">
              <a:ext uri="{FF2B5EF4-FFF2-40B4-BE49-F238E27FC236}">
                <a16:creationId xmlns:a16="http://schemas.microsoft.com/office/drawing/2014/main" id="{D106762B-C346-4097-820F-E16A3FC5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A Taylor texto 3">
            <a:extLst xmlns:a="http://schemas.openxmlformats.org/drawingml/2006/main">
              <a:ext uri="{FF2B5EF4-FFF2-40B4-BE49-F238E27FC236}">
                <a16:creationId xmlns:a16="http://schemas.microsoft.com/office/drawing/2014/main" id="{6999C137-3096-4B6D-B243-8A01EEE3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 TAYLOR</a:t>
            </a:r>
          </a:p>
        </p:txBody>
      </p:sp>
      <p:sp>
        <p:nvSpPr>
          <p:cNvPr id="5" name="A Taylor layout 4">
            <a:extLst xmlns:a="http://schemas.openxmlformats.org/drawingml/2006/main">
              <a:ext uri="{FF2B5EF4-FFF2-40B4-BE49-F238E27FC236}">
                <a16:creationId xmlns:a16="http://schemas.microsoft.com/office/drawing/2014/main" id="{3095C6B7-0AD8-4E3F-9E6A-47E54542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6" name="A Taylor texto 5">
            <a:extLst xmlns:a="http://schemas.openxmlformats.org/drawingml/2006/main">
              <a:ext uri="{FF2B5EF4-FFF2-40B4-BE49-F238E27FC236}">
                <a16:creationId xmlns:a16="http://schemas.microsoft.com/office/drawing/2014/main" id="{0CC4B40C-CFED-4AAE-9425-858CF3A36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637222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CADA TRABALHO PARTE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33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 CONTEXTO DO CLIENTE.</a:t>
            </a:r>
          </a:p>
        </p:txBody>
      </p:sp>
      <p:sp>
        <p:nvSpPr>
          <p:cNvPr id="7" name="A Taylor texto 6">
            <a:extLst xmlns:a="http://schemas.openxmlformats.org/drawingml/2006/main">
              <a:ext uri="{FF2B5EF4-FFF2-40B4-BE49-F238E27FC236}">
                <a16:creationId xmlns:a16="http://schemas.microsoft.com/office/drawing/2014/main" id="{0CD1651A-01E6-40C4-9CE2-43989182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57150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4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Reunimos as especialidades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24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que o trabalho exige.</a:t>
            </a:r>
          </a:p>
        </p:txBody>
      </p:sp>
      <p:sp>
        <p:nvSpPr>
          <p:cNvPr id="8" name="A Taylor texto 7">
            <a:extLst xmlns:a="http://schemas.openxmlformats.org/drawingml/2006/main">
              <a:ext uri="{FF2B5EF4-FFF2-40B4-BE49-F238E27FC236}">
                <a16:creationId xmlns:a16="http://schemas.microsoft.com/office/drawing/2014/main" id="{4F3A80FF-C1A2-4503-A90E-D6ED01F5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58864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Atuamos em decisões empresariais, projetos e negociações. Definimos o trabalho a partir da necessidade do cliente, com escopo, entregas e responsabilidades acordados.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1D0E1A-251E-4BC6-AB35-3A6F6A2D88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c1eb5a2f454e4b"/>
          <a:srcRect xmlns:a="http://schemas.openxmlformats.org/drawingml/2006/main" l="0" t="3857" r="0" b="3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53300" y="1314450"/>
            <a:ext cx="4229100" cy="4876800"/>
          </a:xfrm>
          <a:prstGeom xmlns:a="http://schemas.openxmlformats.org/drawingml/2006/main" prst="roundRect">
            <a:avLst>
              <a:gd name="adj" fmla="val 901"/>
            </a:avLst>
          </a:prstGeom>
        </p:spPr>
      </p:pic>
      <p:sp>
        <p:nvSpPr>
          <p:cNvPr id="10" name="A Taylor texto 9">
            <a:extLst xmlns:a="http://schemas.openxmlformats.org/drawingml/2006/main">
              <a:ext uri="{FF2B5EF4-FFF2-40B4-BE49-F238E27FC236}">
                <a16:creationId xmlns:a16="http://schemas.microsoft.com/office/drawing/2014/main" id="{15D764DB-BEE7-4F21-AFF5-CA0DBD4E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11" name="A Taylor texto 10">
            <a:extLst xmlns:a="http://schemas.openxmlformats.org/drawingml/2006/main">
              <a:ext uri="{FF2B5EF4-FFF2-40B4-BE49-F238E27FC236}">
                <a16:creationId xmlns:a16="http://schemas.microsoft.com/office/drawing/2014/main" id="{1FCFB2C7-AEAA-4695-B4E0-AFB4660F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116698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Frentes de atuação layout 0">
            <a:extLst xmlns:a="http://schemas.openxmlformats.org/drawingml/2006/main">
              <a:ext uri="{FF2B5EF4-FFF2-40B4-BE49-F238E27FC236}">
                <a16:creationId xmlns:a16="http://schemas.microsoft.com/office/drawing/2014/main" id="{53483CCA-CE5F-4887-A454-2102BDFFD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15323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0F409-C928-44EA-AED4-D4A9A57792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22f7a91ba4916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Frentes de atuação texto 2">
            <a:extLst xmlns:a="http://schemas.openxmlformats.org/drawingml/2006/main">
              <a:ext uri="{FF2B5EF4-FFF2-40B4-BE49-F238E27FC236}">
                <a16:creationId xmlns:a16="http://schemas.microsoft.com/office/drawing/2014/main" id="{1F29DEC2-5025-46BA-BCE9-01C0DFA7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Frentes de atuação texto 3">
            <a:extLst xmlns:a="http://schemas.openxmlformats.org/drawingml/2006/main">
              <a:ext uri="{FF2B5EF4-FFF2-40B4-BE49-F238E27FC236}">
                <a16:creationId xmlns:a16="http://schemas.microsoft.com/office/drawing/2014/main" id="{B5E7C797-D383-4EA3-AACA-E6F21032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NOSSA ATUAÇÃO</a:t>
            </a:r>
          </a:p>
        </p:txBody>
      </p:sp>
      <p:sp>
        <p:nvSpPr>
          <p:cNvPr id="5" name="Frentes de atuação layout 4">
            <a:extLst xmlns:a="http://schemas.openxmlformats.org/drawingml/2006/main">
              <a:ext uri="{FF2B5EF4-FFF2-40B4-BE49-F238E27FC236}">
                <a16:creationId xmlns:a16="http://schemas.microsoft.com/office/drawing/2014/main" id="{0E7ABBD8-E820-4AB6-80AB-DA6277D98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269"/>
          </a:solidFill>
          <a:ln xmlns:a="http://schemas.openxmlformats.org/drawingml/2006/main" w="0">
            <a:noFill/>
          </a:ln>
        </p:spPr>
      </p:sp>
      <p:sp>
        <p:nvSpPr>
          <p:cNvPr id="6" name="Frentes de atuação texto 5">
            <a:extLst xmlns:a="http://schemas.openxmlformats.org/drawingml/2006/main">
              <a:ext uri="{FF2B5EF4-FFF2-40B4-BE49-F238E27FC236}">
                <a16:creationId xmlns:a16="http://schemas.microsoft.com/office/drawing/2014/main" id="{080D3520-77B6-4AF2-901C-8B71A7D94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4381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60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FRENTES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360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DE ATUAÇÃO</a:t>
            </a:r>
          </a:p>
        </p:txBody>
      </p:sp>
      <p:sp>
        <p:nvSpPr>
          <p:cNvPr id="7" name="Frentes de atuação texto 6">
            <a:extLst xmlns:a="http://schemas.openxmlformats.org/drawingml/2006/main">
              <a:ext uri="{FF2B5EF4-FFF2-40B4-BE49-F238E27FC236}">
                <a16:creationId xmlns:a16="http://schemas.microsoft.com/office/drawing/2014/main" id="{86E6A687-5B79-429F-BF63-9C440F75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3962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02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As frentes se combinam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202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conforme o trabalho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202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que o cliente precisa.</a:t>
            </a:r>
          </a:p>
        </p:txBody>
      </p:sp>
      <p:sp>
        <p:nvSpPr>
          <p:cNvPr id="8" name="Frentes de atuação layout 7">
            <a:extLst xmlns:a="http://schemas.openxmlformats.org/drawingml/2006/main">
              <a:ext uri="{FF2B5EF4-FFF2-40B4-BE49-F238E27FC236}">
                <a16:creationId xmlns:a16="http://schemas.microsoft.com/office/drawing/2014/main" id="{0F59E7C2-AF91-4539-A75A-D5B2078E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447800"/>
            <a:ext cx="63627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269"/>
          </a:solidFill>
          <a:ln xmlns:a="http://schemas.openxmlformats.org/drawingml/2006/main" w="0">
            <a:noFill/>
          </a:ln>
        </p:spPr>
      </p:sp>
      <p:sp>
        <p:nvSpPr>
          <p:cNvPr id="9" name="Frentes de atuação texto 8">
            <a:extLst xmlns:a="http://schemas.openxmlformats.org/drawingml/2006/main">
              <a:ext uri="{FF2B5EF4-FFF2-40B4-BE49-F238E27FC236}">
                <a16:creationId xmlns:a16="http://schemas.microsoft.com/office/drawing/2014/main" id="{20925B6F-55C1-4CE8-ADFC-4F01B3EA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638300"/>
            <a:ext cx="790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3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10" name="Frentes de atuação texto 9">
            <a:extLst xmlns:a="http://schemas.openxmlformats.org/drawingml/2006/main">
              <a:ext uri="{FF2B5EF4-FFF2-40B4-BE49-F238E27FC236}">
                <a16:creationId xmlns:a16="http://schemas.microsoft.com/office/drawing/2014/main" id="{63BCBE37-A890-4629-8806-D14EE561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609725"/>
            <a:ext cx="5257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1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Advisory</a:t>
            </a:r>
          </a:p>
        </p:txBody>
      </p:sp>
      <p:sp>
        <p:nvSpPr>
          <p:cNvPr id="11" name="Frentes de atuação texto 10">
            <a:extLst xmlns:a="http://schemas.openxmlformats.org/drawingml/2006/main">
              <a:ext uri="{FF2B5EF4-FFF2-40B4-BE49-F238E27FC236}">
                <a16:creationId xmlns:a16="http://schemas.microsoft.com/office/drawing/2014/main" id="{7F9E623B-C056-4DBB-AB00-71CE857A0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009775"/>
            <a:ext cx="5257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5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Apoio à liderança na análise de alternativas e na definição de prioridades.</a:t>
            </a:r>
          </a:p>
        </p:txBody>
      </p:sp>
      <p:sp>
        <p:nvSpPr>
          <p:cNvPr id="12" name="Frentes de atuação layout 11">
            <a:extLst xmlns:a="http://schemas.openxmlformats.org/drawingml/2006/main">
              <a:ext uri="{FF2B5EF4-FFF2-40B4-BE49-F238E27FC236}">
                <a16:creationId xmlns:a16="http://schemas.microsoft.com/office/drawing/2014/main" id="{C1A213B8-C551-4EF3-985B-15034123E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619375"/>
            <a:ext cx="63627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269"/>
          </a:solidFill>
          <a:ln xmlns:a="http://schemas.openxmlformats.org/drawingml/2006/main" w="0">
            <a:noFill/>
          </a:ln>
        </p:spPr>
      </p:sp>
      <p:sp>
        <p:nvSpPr>
          <p:cNvPr id="13" name="Frentes de atuação texto 12">
            <a:extLst xmlns:a="http://schemas.openxmlformats.org/drawingml/2006/main">
              <a:ext uri="{FF2B5EF4-FFF2-40B4-BE49-F238E27FC236}">
                <a16:creationId xmlns:a16="http://schemas.microsoft.com/office/drawing/2014/main" id="{0C416185-E852-4FEE-8CD6-260ECA25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809875"/>
            <a:ext cx="790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3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14" name="Frentes de atuação texto 13">
            <a:extLst xmlns:a="http://schemas.openxmlformats.org/drawingml/2006/main">
              <a:ext uri="{FF2B5EF4-FFF2-40B4-BE49-F238E27FC236}">
                <a16:creationId xmlns:a16="http://schemas.microsoft.com/office/drawing/2014/main" id="{FFE7317A-4EFB-4B1E-8743-96DBBC91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81300"/>
            <a:ext cx="5257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1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Assessoria</a:t>
            </a:r>
          </a:p>
        </p:txBody>
      </p:sp>
      <p:sp>
        <p:nvSpPr>
          <p:cNvPr id="15" name="Frentes de atuação texto 14">
            <a:extLst xmlns:a="http://schemas.openxmlformats.org/drawingml/2006/main">
              <a:ext uri="{FF2B5EF4-FFF2-40B4-BE49-F238E27FC236}">
                <a16:creationId xmlns:a16="http://schemas.microsoft.com/office/drawing/2014/main" id="{163EE0B1-9E04-46E4-A9CD-896D937A6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181350"/>
            <a:ext cx="5257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5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Condução das atividades comerciais e operacionais previstas no projeto.</a:t>
            </a:r>
          </a:p>
        </p:txBody>
      </p:sp>
      <p:sp>
        <p:nvSpPr>
          <p:cNvPr id="16" name="Frentes de atuação layout 15">
            <a:extLst xmlns:a="http://schemas.openxmlformats.org/drawingml/2006/main">
              <a:ext uri="{FF2B5EF4-FFF2-40B4-BE49-F238E27FC236}">
                <a16:creationId xmlns:a16="http://schemas.microsoft.com/office/drawing/2014/main" id="{05022C27-8D5B-4C30-B2EC-5BC19B7C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790950"/>
            <a:ext cx="63627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269"/>
          </a:solidFill>
          <a:ln xmlns:a="http://schemas.openxmlformats.org/drawingml/2006/main" w="0">
            <a:noFill/>
          </a:ln>
        </p:spPr>
      </p:sp>
      <p:sp>
        <p:nvSpPr>
          <p:cNvPr id="17" name="Frentes de atuação texto 16">
            <a:extLst xmlns:a="http://schemas.openxmlformats.org/drawingml/2006/main">
              <a:ext uri="{FF2B5EF4-FFF2-40B4-BE49-F238E27FC236}">
                <a16:creationId xmlns:a16="http://schemas.microsoft.com/office/drawing/2014/main" id="{C65B058F-6926-4377-8F7C-765414B0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981450"/>
            <a:ext cx="790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3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8" name="Frentes de atuação texto 17">
            <a:extLst xmlns:a="http://schemas.openxmlformats.org/drawingml/2006/main">
              <a:ext uri="{FF2B5EF4-FFF2-40B4-BE49-F238E27FC236}">
                <a16:creationId xmlns:a16="http://schemas.microsoft.com/office/drawing/2014/main" id="{E830FC43-2721-47BB-A0DB-071E975A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952875"/>
            <a:ext cx="5257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1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Negócios</a:t>
            </a:r>
          </a:p>
        </p:txBody>
      </p:sp>
      <p:sp>
        <p:nvSpPr>
          <p:cNvPr id="19" name="Frentes de atuação texto 18">
            <a:extLst xmlns:a="http://schemas.openxmlformats.org/drawingml/2006/main">
              <a:ext uri="{FF2B5EF4-FFF2-40B4-BE49-F238E27FC236}">
                <a16:creationId xmlns:a16="http://schemas.microsoft.com/office/drawing/2014/main" id="{144F7838-786D-43F3-BA70-C489C0B7C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52925"/>
            <a:ext cx="5257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5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Informações e interlocução para empresas, ativos e commodities.</a:t>
            </a:r>
          </a:p>
        </p:txBody>
      </p:sp>
      <p:sp>
        <p:nvSpPr>
          <p:cNvPr id="20" name="Frentes de atuação layout 19">
            <a:extLst xmlns:a="http://schemas.openxmlformats.org/drawingml/2006/main">
              <a:ext uri="{FF2B5EF4-FFF2-40B4-BE49-F238E27FC236}">
                <a16:creationId xmlns:a16="http://schemas.microsoft.com/office/drawing/2014/main" id="{3D2E23EB-DF6A-442E-8EEA-C7E58401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962525"/>
            <a:ext cx="63627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269"/>
          </a:solidFill>
          <a:ln xmlns:a="http://schemas.openxmlformats.org/drawingml/2006/main" w="0">
            <a:noFill/>
          </a:ln>
        </p:spPr>
      </p:sp>
      <p:sp>
        <p:nvSpPr>
          <p:cNvPr id="21" name="Frentes de atuação texto 20">
            <a:extLst xmlns:a="http://schemas.openxmlformats.org/drawingml/2006/main">
              <a:ext uri="{FF2B5EF4-FFF2-40B4-BE49-F238E27FC236}">
                <a16:creationId xmlns:a16="http://schemas.microsoft.com/office/drawing/2014/main" id="{6B1DD432-BD39-460E-A3BF-AF0A9229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153025"/>
            <a:ext cx="790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3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22" name="Frentes de atuação texto 21">
            <a:extLst xmlns:a="http://schemas.openxmlformats.org/drawingml/2006/main">
              <a:ext uri="{FF2B5EF4-FFF2-40B4-BE49-F238E27FC236}">
                <a16:creationId xmlns:a16="http://schemas.microsoft.com/office/drawing/2014/main" id="{8DAEB962-E074-492F-AD55-C02A4595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124450"/>
            <a:ext cx="5257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1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Atlas ONE</a:t>
            </a:r>
          </a:p>
        </p:txBody>
      </p:sp>
      <p:sp>
        <p:nvSpPr>
          <p:cNvPr id="23" name="Frentes de atuação texto 22">
            <a:extLst xmlns:a="http://schemas.openxmlformats.org/drawingml/2006/main">
              <a:ext uri="{FF2B5EF4-FFF2-40B4-BE49-F238E27FC236}">
                <a16:creationId xmlns:a16="http://schemas.microsoft.com/office/drawing/2014/main" id="{1104F0DC-1810-49C9-B9BD-F84325F95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524500"/>
            <a:ext cx="5257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5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Dados e evidências para análise e decisão, com implantação sob medida.</a:t>
            </a:r>
          </a:p>
        </p:txBody>
      </p:sp>
      <p:sp>
        <p:nvSpPr>
          <p:cNvPr id="24" name="Frentes de atuação texto 23">
            <a:extLst xmlns:a="http://schemas.openxmlformats.org/drawingml/2006/main">
              <a:ext uri="{FF2B5EF4-FFF2-40B4-BE49-F238E27FC236}">
                <a16:creationId xmlns:a16="http://schemas.microsoft.com/office/drawing/2014/main" id="{6FD503A4-1C7F-406F-87E6-823F30FD5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5" name="Frentes de atuação texto 24">
            <a:extLst xmlns:a="http://schemas.openxmlformats.org/drawingml/2006/main">
              <a:ext uri="{FF2B5EF4-FFF2-40B4-BE49-F238E27FC236}">
                <a16:creationId xmlns:a16="http://schemas.microsoft.com/office/drawing/2014/main" id="{E95583B4-A767-436A-92F5-5393B3AD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392487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Decisões e projetos layout 0">
            <a:extLst xmlns:a="http://schemas.openxmlformats.org/drawingml/2006/main">
              <a:ext uri="{FF2B5EF4-FFF2-40B4-BE49-F238E27FC236}">
                <a16:creationId xmlns:a16="http://schemas.microsoft.com/office/drawing/2014/main" id="{8844BCC9-6FB0-4B27-8C35-74658CBD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F2F2ED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FC80A0-5334-4EDC-A2A5-56870B6547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80e02192504b82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Decisões e projetos texto 2">
            <a:extLst xmlns:a="http://schemas.openxmlformats.org/drawingml/2006/main">
              <a:ext uri="{FF2B5EF4-FFF2-40B4-BE49-F238E27FC236}">
                <a16:creationId xmlns:a16="http://schemas.microsoft.com/office/drawing/2014/main" id="{4A179A2E-6B8F-4D56-AE92-482A87F0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Decisões e projetos texto 3">
            <a:extLst xmlns:a="http://schemas.openxmlformats.org/drawingml/2006/main">
              <a:ext uri="{FF2B5EF4-FFF2-40B4-BE49-F238E27FC236}">
                <a16:creationId xmlns:a16="http://schemas.microsoft.com/office/drawing/2014/main" id="{53EF7021-9869-4A4E-85F9-A8332898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 PONTO DE PARTIDA</a:t>
            </a:r>
          </a:p>
        </p:txBody>
      </p:sp>
      <p:sp>
        <p:nvSpPr>
          <p:cNvPr id="5" name="Decisões e projetos layout 4">
            <a:extLst xmlns:a="http://schemas.openxmlformats.org/drawingml/2006/main">
              <a:ext uri="{FF2B5EF4-FFF2-40B4-BE49-F238E27FC236}">
                <a16:creationId xmlns:a16="http://schemas.microsoft.com/office/drawing/2014/main" id="{03F9DC7E-7DE9-459F-8AF5-18540619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6" name="Decisões e projetos texto 5">
            <a:extLst xmlns:a="http://schemas.openxmlformats.org/drawingml/2006/main">
              <a:ext uri="{FF2B5EF4-FFF2-40B4-BE49-F238E27FC236}">
                <a16:creationId xmlns:a16="http://schemas.microsoft.com/office/drawing/2014/main" id="{014AABC7-798F-46FF-B333-B049BEE4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43025"/>
            <a:ext cx="6400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DECISÕES QUE PEDEM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ANÁLISE E EXECUÇÃO.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FB48E5-46FB-471F-8796-166FF203DD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c0e7cad36b40ed"/>
          <a:srcRect xmlns:a="http://schemas.openxmlformats.org/drawingml/2006/main" l="0" t="7885" r="0" b="78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724150"/>
            <a:ext cx="6191250" cy="3476625"/>
          </a:xfrm>
          <a:prstGeom xmlns:a="http://schemas.openxmlformats.org/drawingml/2006/main" prst="roundRect">
            <a:avLst>
              <a:gd name="adj" fmla="val 1096"/>
            </a:avLst>
          </a:prstGeom>
        </p:spPr>
      </p:pic>
      <p:sp>
        <p:nvSpPr>
          <p:cNvPr id="8" name="Decisões e projetos layout 7">
            <a:extLst xmlns:a="http://schemas.openxmlformats.org/drawingml/2006/main">
              <a:ext uri="{FF2B5EF4-FFF2-40B4-BE49-F238E27FC236}">
                <a16:creationId xmlns:a16="http://schemas.microsoft.com/office/drawing/2014/main" id="{C3B4046E-80E8-43C7-BC1C-29E07920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381125"/>
            <a:ext cx="42291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9" name="Decisões e projetos texto 8">
            <a:extLst xmlns:a="http://schemas.openxmlformats.org/drawingml/2006/main">
              <a:ext uri="{FF2B5EF4-FFF2-40B4-BE49-F238E27FC236}">
                <a16:creationId xmlns:a16="http://schemas.microsoft.com/office/drawing/2014/main" id="{FE67E16C-A239-4D69-9262-89EFCDCE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5430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10" name="Decisões e projetos texto 9">
            <a:extLst xmlns:a="http://schemas.openxmlformats.org/drawingml/2006/main">
              <a:ext uri="{FF2B5EF4-FFF2-40B4-BE49-F238E27FC236}">
                <a16:creationId xmlns:a16="http://schemas.microsoft.com/office/drawing/2014/main" id="{C2EABDBE-74A5-49E9-B22D-345FB335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1543050"/>
            <a:ext cx="36004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Avaliar alternativas e definir prioridades</a:t>
            </a:r>
          </a:p>
        </p:txBody>
      </p:sp>
      <p:sp>
        <p:nvSpPr>
          <p:cNvPr id="11" name="Decisões e projetos layout 10">
            <a:extLst xmlns:a="http://schemas.openxmlformats.org/drawingml/2006/main">
              <a:ext uri="{FF2B5EF4-FFF2-40B4-BE49-F238E27FC236}">
                <a16:creationId xmlns:a16="http://schemas.microsoft.com/office/drawing/2014/main" id="{9EA95330-5AA8-486B-B493-58DAF9C8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343150"/>
            <a:ext cx="42291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2" name="Decisões e projetos texto 11">
            <a:extLst xmlns:a="http://schemas.openxmlformats.org/drawingml/2006/main">
              <a:ext uri="{FF2B5EF4-FFF2-40B4-BE49-F238E27FC236}">
                <a16:creationId xmlns:a16="http://schemas.microsoft.com/office/drawing/2014/main" id="{246A2D0A-EB35-4FDE-977A-CB88E0E03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050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13" name="Decisões e projetos texto 12">
            <a:extLst xmlns:a="http://schemas.openxmlformats.org/drawingml/2006/main">
              <a:ext uri="{FF2B5EF4-FFF2-40B4-BE49-F238E27FC236}">
                <a16:creationId xmlns:a16="http://schemas.microsoft.com/office/drawing/2014/main" id="{C765FC0E-4FF8-40EC-8837-2BD7C435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505075"/>
            <a:ext cx="36004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Preparar a entrada em novos mercados</a:t>
            </a:r>
          </a:p>
        </p:txBody>
      </p:sp>
      <p:sp>
        <p:nvSpPr>
          <p:cNvPr id="14" name="Decisões e projetos layout 13">
            <a:extLst xmlns:a="http://schemas.openxmlformats.org/drawingml/2006/main">
              <a:ext uri="{FF2B5EF4-FFF2-40B4-BE49-F238E27FC236}">
                <a16:creationId xmlns:a16="http://schemas.microsoft.com/office/drawing/2014/main" id="{68891C07-706F-4B53-9C08-3B4753CD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305175"/>
            <a:ext cx="42291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5" name="Decisões e projetos texto 14">
            <a:extLst xmlns:a="http://schemas.openxmlformats.org/drawingml/2006/main">
              <a:ext uri="{FF2B5EF4-FFF2-40B4-BE49-F238E27FC236}">
                <a16:creationId xmlns:a16="http://schemas.microsoft.com/office/drawing/2014/main" id="{FFE050F1-7C33-4492-911E-A096085CF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671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6" name="Decisões e projetos texto 15">
            <a:extLst xmlns:a="http://schemas.openxmlformats.org/drawingml/2006/main">
              <a:ext uri="{FF2B5EF4-FFF2-40B4-BE49-F238E27FC236}">
                <a16:creationId xmlns:a16="http://schemas.microsoft.com/office/drawing/2014/main" id="{CB410240-007B-40A8-A386-EB7F2E6E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467100"/>
            <a:ext cx="36004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Conduzir um projeto comercial ou operacional</a:t>
            </a:r>
          </a:p>
        </p:txBody>
      </p:sp>
      <p:sp>
        <p:nvSpPr>
          <p:cNvPr id="17" name="Decisões e projetos layout 16">
            <a:extLst xmlns:a="http://schemas.openxmlformats.org/drawingml/2006/main">
              <a:ext uri="{FF2B5EF4-FFF2-40B4-BE49-F238E27FC236}">
                <a16:creationId xmlns:a16="http://schemas.microsoft.com/office/drawing/2014/main" id="{2AD52251-B9CC-4505-B355-4A2B2719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267200"/>
            <a:ext cx="42291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8" name="Decisões e projetos texto 17">
            <a:extLst xmlns:a="http://schemas.openxmlformats.org/drawingml/2006/main">
              <a:ext uri="{FF2B5EF4-FFF2-40B4-BE49-F238E27FC236}">
                <a16:creationId xmlns:a16="http://schemas.microsoft.com/office/drawing/2014/main" id="{3076C392-C25C-406B-B39C-83DC8478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42912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19" name="Decisões e projetos texto 18">
            <a:extLst xmlns:a="http://schemas.openxmlformats.org/drawingml/2006/main">
              <a:ext uri="{FF2B5EF4-FFF2-40B4-BE49-F238E27FC236}">
                <a16:creationId xmlns:a16="http://schemas.microsoft.com/office/drawing/2014/main" id="{5CBA9B8F-F381-461D-88FD-77669A60B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429125"/>
            <a:ext cx="36004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Organizar informações para uma negociação</a:t>
            </a:r>
          </a:p>
        </p:txBody>
      </p:sp>
      <p:sp>
        <p:nvSpPr>
          <p:cNvPr id="20" name="Decisões e projetos layout 19">
            <a:extLst xmlns:a="http://schemas.openxmlformats.org/drawingml/2006/main">
              <a:ext uri="{FF2B5EF4-FFF2-40B4-BE49-F238E27FC236}">
                <a16:creationId xmlns:a16="http://schemas.microsoft.com/office/drawing/2014/main" id="{DB2C4997-2E8B-4D2E-8AD7-5696557F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5229225"/>
            <a:ext cx="42291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21" name="Decisões e projetos texto 20">
            <a:extLst xmlns:a="http://schemas.openxmlformats.org/drawingml/2006/main">
              <a:ext uri="{FF2B5EF4-FFF2-40B4-BE49-F238E27FC236}">
                <a16:creationId xmlns:a16="http://schemas.microsoft.com/office/drawing/2014/main" id="{D7CA08A2-600D-4060-840A-D2D2D877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53911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sp>
        <p:nvSpPr>
          <p:cNvPr id="22" name="Decisões e projetos texto 21">
            <a:extLst xmlns:a="http://schemas.openxmlformats.org/drawingml/2006/main">
              <a:ext uri="{FF2B5EF4-FFF2-40B4-BE49-F238E27FC236}">
                <a16:creationId xmlns:a16="http://schemas.microsoft.com/office/drawing/2014/main" id="{F7112049-1BD4-4218-90A2-AE7457FF4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391150"/>
            <a:ext cx="36004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Reunir dados e documentos para apoiar decisões</a:t>
            </a:r>
          </a:p>
        </p:txBody>
      </p:sp>
      <p:sp>
        <p:nvSpPr>
          <p:cNvPr id="23" name="Decisões e projetos texto 22">
            <a:extLst xmlns:a="http://schemas.openxmlformats.org/drawingml/2006/main">
              <a:ext uri="{FF2B5EF4-FFF2-40B4-BE49-F238E27FC236}">
                <a16:creationId xmlns:a16="http://schemas.microsoft.com/office/drawing/2014/main" id="{1A812F74-C2FE-4CDE-98AC-E34EE9D94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24" name="Decisões e projetos texto 23">
            <a:extLst xmlns:a="http://schemas.openxmlformats.org/drawingml/2006/main">
              <a:ext uri="{FF2B5EF4-FFF2-40B4-BE49-F238E27FC236}">
                <a16:creationId xmlns:a16="http://schemas.microsoft.com/office/drawing/2014/main" id="{BC5756FD-2C81-44C0-BC69-536F1532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176267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Método de trabalho layout 0">
            <a:extLst xmlns:a="http://schemas.openxmlformats.org/drawingml/2006/main">
              <a:ext uri="{FF2B5EF4-FFF2-40B4-BE49-F238E27FC236}">
                <a16:creationId xmlns:a16="http://schemas.microsoft.com/office/drawing/2014/main" id="{F6C2A0AF-E147-4F36-8596-2E98EAB15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C9CDC3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F600B-5422-47ED-A797-3159B3F6F8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e1e8ce99440c0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Método de trabalho texto 2">
            <a:extLst xmlns:a="http://schemas.openxmlformats.org/drawingml/2006/main">
              <a:ext uri="{FF2B5EF4-FFF2-40B4-BE49-F238E27FC236}">
                <a16:creationId xmlns:a16="http://schemas.microsoft.com/office/drawing/2014/main" id="{9C68E119-32B2-47D8-8B95-9D51AFA6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Método de trabalho texto 3">
            <a:extLst xmlns:a="http://schemas.openxmlformats.org/drawingml/2006/main">
              <a:ext uri="{FF2B5EF4-FFF2-40B4-BE49-F238E27FC236}">
                <a16:creationId xmlns:a16="http://schemas.microsoft.com/office/drawing/2014/main" id="{FF09B71A-97AC-4AE7-8BCA-CE493C24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COMO TRABALHAMOS</a:t>
            </a:r>
          </a:p>
        </p:txBody>
      </p:sp>
      <p:sp>
        <p:nvSpPr>
          <p:cNvPr id="5" name="Método de trabalho layout 4">
            <a:extLst xmlns:a="http://schemas.openxmlformats.org/drawingml/2006/main">
              <a:ext uri="{FF2B5EF4-FFF2-40B4-BE49-F238E27FC236}">
                <a16:creationId xmlns:a16="http://schemas.microsoft.com/office/drawing/2014/main" id="{DDEBBF09-95A7-43AB-9042-88C800B2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6" name="Método de trabalho texto 5">
            <a:extLst xmlns:a="http://schemas.openxmlformats.org/drawingml/2006/main">
              <a:ext uri="{FF2B5EF4-FFF2-40B4-BE49-F238E27FC236}">
                <a16:creationId xmlns:a16="http://schemas.microsoft.com/office/drawing/2014/main" id="{78DED537-C80D-4B9D-9301-29B46207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2870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DA PRIMEIRA LEITURA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AO ACOMPANHAMENTO.</a:t>
            </a:r>
          </a:p>
        </p:txBody>
      </p:sp>
      <p:sp>
        <p:nvSpPr>
          <p:cNvPr id="7" name="Método de trabalho texto 6">
            <a:extLst xmlns:a="http://schemas.openxmlformats.org/drawingml/2006/main">
              <a:ext uri="{FF2B5EF4-FFF2-40B4-BE49-F238E27FC236}">
                <a16:creationId xmlns:a16="http://schemas.microsoft.com/office/drawing/2014/main" id="{6D36DC4E-DC67-4457-A287-21C8F319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86025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Objetivo, escopo e responsabilidades acordados em cada projeto.</a:t>
            </a:r>
          </a:p>
        </p:txBody>
      </p:sp>
      <p:sp>
        <p:nvSpPr>
          <p:cNvPr id="8" name="Método de trabalho layout 7">
            <a:extLst xmlns:a="http://schemas.openxmlformats.org/drawingml/2006/main">
              <a:ext uri="{FF2B5EF4-FFF2-40B4-BE49-F238E27FC236}">
                <a16:creationId xmlns:a16="http://schemas.microsoft.com/office/drawing/2014/main" id="{D087C9B3-C645-45C6-8ED4-8A6DBA0D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00400"/>
            <a:ext cx="21336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C1B6"/>
          </a:solidFill>
          <a:ln xmlns:a="http://schemas.openxmlformats.org/drawingml/2006/main" w="0">
            <a:noFill/>
          </a:ln>
        </p:spPr>
      </p:sp>
      <p:sp>
        <p:nvSpPr>
          <p:cNvPr id="9" name="Método de trabalho texto 8">
            <a:extLst xmlns:a="http://schemas.openxmlformats.org/drawingml/2006/main">
              <a:ext uri="{FF2B5EF4-FFF2-40B4-BE49-F238E27FC236}">
                <a16:creationId xmlns:a16="http://schemas.microsoft.com/office/drawing/2014/main" id="{98D48A54-6236-4D59-B801-B49E0AE2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29565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3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01  Contexto</a:t>
            </a:r>
          </a:p>
        </p:txBody>
      </p:sp>
      <p:sp>
        <p:nvSpPr>
          <p:cNvPr id="10" name="Método de trabalho layout 9">
            <a:extLst xmlns:a="http://schemas.openxmlformats.org/drawingml/2006/main">
              <a:ext uri="{FF2B5EF4-FFF2-40B4-BE49-F238E27FC236}">
                <a16:creationId xmlns:a16="http://schemas.microsoft.com/office/drawing/2014/main" id="{1AB3E913-F027-4FA5-9EA4-9A723090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619500"/>
            <a:ext cx="9525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1" name="Método de trabalho layout 10">
            <a:extLst xmlns:a="http://schemas.openxmlformats.org/drawingml/2006/main">
              <a:ext uri="{FF2B5EF4-FFF2-40B4-BE49-F238E27FC236}">
                <a16:creationId xmlns:a16="http://schemas.microsoft.com/office/drawing/2014/main" id="{1D1F7C29-E988-4767-82E4-055C2DA5B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200400"/>
            <a:ext cx="21336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C1B6"/>
          </a:solidFill>
          <a:ln xmlns:a="http://schemas.openxmlformats.org/drawingml/2006/main" w="0">
            <a:noFill/>
          </a:ln>
        </p:spPr>
      </p:sp>
      <p:sp>
        <p:nvSpPr>
          <p:cNvPr id="12" name="Método de trabalho texto 11">
            <a:extLst xmlns:a="http://schemas.openxmlformats.org/drawingml/2006/main">
              <a:ext uri="{FF2B5EF4-FFF2-40B4-BE49-F238E27FC236}">
                <a16:creationId xmlns:a16="http://schemas.microsoft.com/office/drawing/2014/main" id="{7AFBB450-7390-4BCC-AFAF-84EF5FE73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9565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3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02  Escopo</a:t>
            </a:r>
          </a:p>
        </p:txBody>
      </p:sp>
      <p:sp>
        <p:nvSpPr>
          <p:cNvPr id="13" name="Método de trabalho layout 12">
            <a:extLst xmlns:a="http://schemas.openxmlformats.org/drawingml/2006/main">
              <a:ext uri="{FF2B5EF4-FFF2-40B4-BE49-F238E27FC236}">
                <a16:creationId xmlns:a16="http://schemas.microsoft.com/office/drawing/2014/main" id="{2F91FF3E-F7F0-410F-B061-A7B1F863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619500"/>
            <a:ext cx="9525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4" name="Método de trabalho layout 13">
            <a:extLst xmlns:a="http://schemas.openxmlformats.org/drawingml/2006/main">
              <a:ext uri="{FF2B5EF4-FFF2-40B4-BE49-F238E27FC236}">
                <a16:creationId xmlns:a16="http://schemas.microsoft.com/office/drawing/2014/main" id="{794D6C47-38EF-4212-AD8B-0A183C17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200400"/>
            <a:ext cx="21336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BAB4"/>
          </a:solidFill>
          <a:ln xmlns:a="http://schemas.openxmlformats.org/drawingml/2006/main" w="0">
            <a:noFill/>
          </a:ln>
        </p:spPr>
      </p:sp>
      <p:sp>
        <p:nvSpPr>
          <p:cNvPr id="15" name="Método de trabalho texto 14">
            <a:extLst xmlns:a="http://schemas.openxmlformats.org/drawingml/2006/main">
              <a:ext uri="{FF2B5EF4-FFF2-40B4-BE49-F238E27FC236}">
                <a16:creationId xmlns:a16="http://schemas.microsoft.com/office/drawing/2014/main" id="{707FD509-F12C-427E-BA55-450FE351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29565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3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03  Condução</a:t>
            </a:r>
          </a:p>
        </p:txBody>
      </p:sp>
      <p:sp>
        <p:nvSpPr>
          <p:cNvPr id="16" name="Método de trabalho layout 15">
            <a:extLst xmlns:a="http://schemas.openxmlformats.org/drawingml/2006/main">
              <a:ext uri="{FF2B5EF4-FFF2-40B4-BE49-F238E27FC236}">
                <a16:creationId xmlns:a16="http://schemas.microsoft.com/office/drawing/2014/main" id="{EADEA569-BAA3-45BC-855D-8A1313FFE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619500"/>
            <a:ext cx="9525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7" name="Método de trabalho layout 16">
            <a:extLst xmlns:a="http://schemas.openxmlformats.org/drawingml/2006/main">
              <a:ext uri="{FF2B5EF4-FFF2-40B4-BE49-F238E27FC236}">
                <a16:creationId xmlns:a16="http://schemas.microsoft.com/office/drawing/2014/main" id="{BC96B711-E181-4AFC-9A5D-985137190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200400"/>
            <a:ext cx="21336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BAB4"/>
          </a:solidFill>
          <a:ln xmlns:a="http://schemas.openxmlformats.org/drawingml/2006/main" w="0">
            <a:noFill/>
          </a:ln>
        </p:spPr>
      </p:sp>
      <p:sp>
        <p:nvSpPr>
          <p:cNvPr id="18" name="Método de trabalho texto 17">
            <a:extLst xmlns:a="http://schemas.openxmlformats.org/drawingml/2006/main">
              <a:ext uri="{FF2B5EF4-FFF2-40B4-BE49-F238E27FC236}">
                <a16:creationId xmlns:a16="http://schemas.microsoft.com/office/drawing/2014/main" id="{4B8AAD18-D4A8-40EC-9326-076B8CB0C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29565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3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04  Revisão</a:t>
            </a:r>
          </a:p>
        </p:txBody>
      </p:sp>
      <p:sp>
        <p:nvSpPr>
          <p:cNvPr id="19" name="Método de trabalho layout 18">
            <a:extLst xmlns:a="http://schemas.openxmlformats.org/drawingml/2006/main">
              <a:ext uri="{FF2B5EF4-FFF2-40B4-BE49-F238E27FC236}">
                <a16:creationId xmlns:a16="http://schemas.microsoft.com/office/drawing/2014/main" id="{D3D84590-FA89-48EF-B9FF-0816DA4BF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619500"/>
            <a:ext cx="9525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20" name="Método de trabalho layout 19">
            <a:extLst xmlns:a="http://schemas.openxmlformats.org/drawingml/2006/main">
              <a:ext uri="{FF2B5EF4-FFF2-40B4-BE49-F238E27FC236}">
                <a16:creationId xmlns:a16="http://schemas.microsoft.com/office/drawing/2014/main" id="{8B9F1E23-0D00-47F4-9DE3-C0CF7D6D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21" name="Método de trabalho texto 20">
            <a:extLst xmlns:a="http://schemas.openxmlformats.org/drawingml/2006/main">
              <a:ext uri="{FF2B5EF4-FFF2-40B4-BE49-F238E27FC236}">
                <a16:creationId xmlns:a16="http://schemas.microsoft.com/office/drawing/2014/main" id="{85F1096E-D733-4509-A87D-A665D8BC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004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Compreender</a:t>
            </a:r>
          </a:p>
        </p:txBody>
      </p:sp>
      <p:sp>
        <p:nvSpPr>
          <p:cNvPr id="22" name="Método de trabalho layout 21">
            <a:extLst xmlns:a="http://schemas.openxmlformats.org/drawingml/2006/main">
              <a:ext uri="{FF2B5EF4-FFF2-40B4-BE49-F238E27FC236}">
                <a16:creationId xmlns:a16="http://schemas.microsoft.com/office/drawing/2014/main" id="{65439EE0-0478-4E1F-9BC8-2D70019B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790950"/>
            <a:ext cx="19050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237"/>
          </a:solidFill>
          <a:ln xmlns:a="http://schemas.openxmlformats.org/drawingml/2006/main" w="0">
            <a:noFill/>
          </a:ln>
        </p:spPr>
      </p:sp>
      <p:sp>
        <p:nvSpPr>
          <p:cNvPr id="23" name="Método de trabalho texto 22">
            <a:extLst xmlns:a="http://schemas.openxmlformats.org/drawingml/2006/main">
              <a:ext uri="{FF2B5EF4-FFF2-40B4-BE49-F238E27FC236}">
                <a16:creationId xmlns:a16="http://schemas.microsoft.com/office/drawing/2014/main" id="{8CE97F9F-25E8-4A8A-8C0B-1FF626A32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848100"/>
            <a:ext cx="167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1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Leitura do contexto</a:t>
            </a:r>
          </a:p>
        </p:txBody>
      </p:sp>
      <p:sp>
        <p:nvSpPr>
          <p:cNvPr id="24" name="Método de trabalho layout 23">
            <a:extLst xmlns:a="http://schemas.openxmlformats.org/drawingml/2006/main">
              <a:ext uri="{FF2B5EF4-FFF2-40B4-BE49-F238E27FC236}">
                <a16:creationId xmlns:a16="http://schemas.microsoft.com/office/drawing/2014/main" id="{E2778453-D542-45F3-BA29-2CF6B5B19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25" name="Método de trabalho texto 24">
            <a:extLst xmlns:a="http://schemas.openxmlformats.org/drawingml/2006/main">
              <a:ext uri="{FF2B5EF4-FFF2-40B4-BE49-F238E27FC236}">
                <a16:creationId xmlns:a16="http://schemas.microsoft.com/office/drawing/2014/main" id="{C60B69B3-050D-4E85-A4F8-132F26A4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Definir</a:t>
            </a:r>
          </a:p>
        </p:txBody>
      </p:sp>
      <p:sp>
        <p:nvSpPr>
          <p:cNvPr id="26" name="Método de trabalho layout 25">
            <a:extLst xmlns:a="http://schemas.openxmlformats.org/drawingml/2006/main">
              <a:ext uri="{FF2B5EF4-FFF2-40B4-BE49-F238E27FC236}">
                <a16:creationId xmlns:a16="http://schemas.microsoft.com/office/drawing/2014/main" id="{E2A0757D-1E9E-48E9-8495-695A9FC41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324350"/>
            <a:ext cx="19050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237"/>
          </a:solidFill>
          <a:ln xmlns:a="http://schemas.openxmlformats.org/drawingml/2006/main" w="0">
            <a:noFill/>
          </a:ln>
        </p:spPr>
      </p:sp>
      <p:sp>
        <p:nvSpPr>
          <p:cNvPr id="27" name="Método de trabalho texto 26">
            <a:extLst xmlns:a="http://schemas.openxmlformats.org/drawingml/2006/main">
              <a:ext uri="{FF2B5EF4-FFF2-40B4-BE49-F238E27FC236}">
                <a16:creationId xmlns:a16="http://schemas.microsoft.com/office/drawing/2014/main" id="{09489FFD-0F83-4DEA-B5A3-D9A400DB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381500"/>
            <a:ext cx="167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1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Escopo acordado</a:t>
            </a:r>
          </a:p>
        </p:txBody>
      </p:sp>
      <p:sp>
        <p:nvSpPr>
          <p:cNvPr id="28" name="Método de trabalho layout 27">
            <a:extLst xmlns:a="http://schemas.openxmlformats.org/drawingml/2006/main">
              <a:ext uri="{FF2B5EF4-FFF2-40B4-BE49-F238E27FC236}">
                <a16:creationId xmlns:a16="http://schemas.microsoft.com/office/drawing/2014/main" id="{0D368C9B-0D63-40EF-A6CC-259D3AF5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29" name="Método de trabalho texto 28">
            <a:extLst xmlns:a="http://schemas.openxmlformats.org/drawingml/2006/main">
              <a:ext uri="{FF2B5EF4-FFF2-40B4-BE49-F238E27FC236}">
                <a16:creationId xmlns:a16="http://schemas.microsoft.com/office/drawing/2014/main" id="{97CA2D31-612C-4B47-BE43-69405849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72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Conduzir</a:t>
            </a:r>
          </a:p>
        </p:txBody>
      </p:sp>
      <p:sp>
        <p:nvSpPr>
          <p:cNvPr id="30" name="Método de trabalho layout 29">
            <a:extLst xmlns:a="http://schemas.openxmlformats.org/drawingml/2006/main">
              <a:ext uri="{FF2B5EF4-FFF2-40B4-BE49-F238E27FC236}">
                <a16:creationId xmlns:a16="http://schemas.microsoft.com/office/drawing/2014/main" id="{B84905CE-BE56-44F2-B587-3910F409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857750"/>
            <a:ext cx="19050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237"/>
          </a:solidFill>
          <a:ln xmlns:a="http://schemas.openxmlformats.org/drawingml/2006/main" w="0">
            <a:noFill/>
          </a:ln>
        </p:spPr>
      </p:sp>
      <p:sp>
        <p:nvSpPr>
          <p:cNvPr id="31" name="Método de trabalho texto 30">
            <a:extLst xmlns:a="http://schemas.openxmlformats.org/drawingml/2006/main">
              <a:ext uri="{FF2B5EF4-FFF2-40B4-BE49-F238E27FC236}">
                <a16:creationId xmlns:a16="http://schemas.microsoft.com/office/drawing/2014/main" id="{992BB3E4-3740-4DB5-AC08-A8963D75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914900"/>
            <a:ext cx="167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1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Atividades do projeto</a:t>
            </a:r>
          </a:p>
        </p:txBody>
      </p:sp>
      <p:sp>
        <p:nvSpPr>
          <p:cNvPr id="32" name="Método de trabalho layout 31">
            <a:extLst xmlns:a="http://schemas.openxmlformats.org/drawingml/2006/main">
              <a:ext uri="{FF2B5EF4-FFF2-40B4-BE49-F238E27FC236}">
                <a16:creationId xmlns:a16="http://schemas.microsoft.com/office/drawing/2014/main" id="{4E5887EF-5ACF-4CF2-8766-C74F6227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33" name="Método de trabalho texto 32">
            <a:extLst xmlns:a="http://schemas.openxmlformats.org/drawingml/2006/main">
              <a:ext uri="{FF2B5EF4-FFF2-40B4-BE49-F238E27FC236}">
                <a16:creationId xmlns:a16="http://schemas.microsoft.com/office/drawing/2014/main" id="{377FB59A-063B-498A-AFB4-B979D903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006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7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Acompanhar</a:t>
            </a:r>
          </a:p>
        </p:txBody>
      </p:sp>
      <p:sp>
        <p:nvSpPr>
          <p:cNvPr id="34" name="Método de trabalho layout 33">
            <a:extLst xmlns:a="http://schemas.openxmlformats.org/drawingml/2006/main">
              <a:ext uri="{FF2B5EF4-FFF2-40B4-BE49-F238E27FC236}">
                <a16:creationId xmlns:a16="http://schemas.microsoft.com/office/drawing/2014/main" id="{8CF49CA6-11C7-4AB4-B0C7-F091FFE2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391150"/>
            <a:ext cx="40386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26"/>
          </a:solidFill>
          <a:ln xmlns:a="http://schemas.openxmlformats.org/drawingml/2006/main" w="0">
            <a:noFill/>
          </a:ln>
        </p:spPr>
      </p:sp>
      <p:sp>
        <p:nvSpPr>
          <p:cNvPr id="35" name="Método de trabalho texto 34">
            <a:extLst xmlns:a="http://schemas.openxmlformats.org/drawingml/2006/main">
              <a:ext uri="{FF2B5EF4-FFF2-40B4-BE49-F238E27FC236}">
                <a16:creationId xmlns:a16="http://schemas.microsoft.com/office/drawing/2014/main" id="{33341836-A036-454A-937C-7D484556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44830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1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Marcos, pendências e próximos passos</a:t>
            </a:r>
          </a:p>
        </p:txBody>
      </p:sp>
      <p:sp>
        <p:nvSpPr>
          <p:cNvPr id="36" name="Método de trabalho texto 35">
            <a:extLst xmlns:a="http://schemas.openxmlformats.org/drawingml/2006/main">
              <a:ext uri="{FF2B5EF4-FFF2-40B4-BE49-F238E27FC236}">
                <a16:creationId xmlns:a16="http://schemas.microsoft.com/office/drawing/2014/main" id="{61AA19E9-2E33-44AC-BA15-FE65C1A55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Sequência de referência. Etapas e duração dependem do projeto.</a:t>
            </a:r>
          </a:p>
        </p:txBody>
      </p:sp>
      <p:sp>
        <p:nvSpPr>
          <p:cNvPr id="37" name="Método de trabalho texto 36">
            <a:extLst xmlns:a="http://schemas.openxmlformats.org/drawingml/2006/main">
              <a:ext uri="{FF2B5EF4-FFF2-40B4-BE49-F238E27FC236}">
                <a16:creationId xmlns:a16="http://schemas.microsoft.com/office/drawing/2014/main" id="{9858983B-3D5E-4A18-90A4-6D95C73A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528470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Organização do trabalho layout 0">
            <a:extLst xmlns:a="http://schemas.openxmlformats.org/drawingml/2006/main">
              <a:ext uri="{FF2B5EF4-FFF2-40B4-BE49-F238E27FC236}">
                <a16:creationId xmlns:a16="http://schemas.microsoft.com/office/drawing/2014/main" id="{F59E84FF-7CE2-4EFF-8D54-50248A74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F2F2ED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232F4F-D3DD-46D5-8F2C-19D1F8DBE0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32b8c9c6a247d5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Organização do trabalho texto 2">
            <a:extLst xmlns:a="http://schemas.openxmlformats.org/drawingml/2006/main">
              <a:ext uri="{FF2B5EF4-FFF2-40B4-BE49-F238E27FC236}">
                <a16:creationId xmlns:a16="http://schemas.microsoft.com/office/drawing/2014/main" id="{3368689A-2F80-41DD-B7F5-AF2C8087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Organização do trabalho texto 3">
            <a:extLst xmlns:a="http://schemas.openxmlformats.org/drawingml/2006/main">
              <a:ext uri="{FF2B5EF4-FFF2-40B4-BE49-F238E27FC236}">
                <a16:creationId xmlns:a16="http://schemas.microsoft.com/office/drawing/2014/main" id="{F73DB95D-B374-4B27-A6E3-6461D5B0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RESPONSABILIDADES</a:t>
            </a:r>
          </a:p>
        </p:txBody>
      </p:sp>
      <p:sp>
        <p:nvSpPr>
          <p:cNvPr id="5" name="Organização do trabalho layout 4">
            <a:extLst xmlns:a="http://schemas.openxmlformats.org/drawingml/2006/main">
              <a:ext uri="{FF2B5EF4-FFF2-40B4-BE49-F238E27FC236}">
                <a16:creationId xmlns:a16="http://schemas.microsoft.com/office/drawing/2014/main" id="{7B236EFB-F5DF-471C-849E-C7582FC0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6" name="Organização do trabalho texto 5">
            <a:extLst xmlns:a="http://schemas.openxmlformats.org/drawingml/2006/main">
              <a:ext uri="{FF2B5EF4-FFF2-40B4-BE49-F238E27FC236}">
                <a16:creationId xmlns:a16="http://schemas.microsoft.com/office/drawing/2014/main" id="{A66D6A54-0C46-4106-A802-924073EB6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477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RESPONSABILIDADES DEFINIDAS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DESDE O INÍCIO.</a:t>
            </a:r>
          </a:p>
        </p:txBody>
      </p:sp>
      <p:sp>
        <p:nvSpPr>
          <p:cNvPr id="7" name="Organização do trabalho texto 6">
            <a:extLst xmlns:a="http://schemas.openxmlformats.org/drawingml/2006/main">
              <a:ext uri="{FF2B5EF4-FFF2-40B4-BE49-F238E27FC236}">
                <a16:creationId xmlns:a16="http://schemas.microsoft.com/office/drawing/2014/main" id="{2DD40A42-7338-4761-90D9-1D6A5C0F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PARTICIPANTE</a:t>
            </a:r>
          </a:p>
        </p:txBody>
      </p:sp>
      <p:sp>
        <p:nvSpPr>
          <p:cNvPr id="8" name="Organização do trabalho texto 7">
            <a:extLst xmlns:a="http://schemas.openxmlformats.org/drawingml/2006/main">
              <a:ext uri="{FF2B5EF4-FFF2-40B4-BE49-F238E27FC236}">
                <a16:creationId xmlns:a16="http://schemas.microsoft.com/office/drawing/2014/main" id="{8EE84ACF-8BDB-4E5A-B443-13DBD59F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09875"/>
            <a:ext cx="6629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0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 NO PROJETO</a:t>
            </a:r>
          </a:p>
        </p:txBody>
      </p:sp>
      <p:sp>
        <p:nvSpPr>
          <p:cNvPr id="9" name="Organização do trabalho layout 8">
            <a:extLst xmlns:a="http://schemas.openxmlformats.org/drawingml/2006/main">
              <a:ext uri="{FF2B5EF4-FFF2-40B4-BE49-F238E27FC236}">
                <a16:creationId xmlns:a16="http://schemas.microsoft.com/office/drawing/2014/main" id="{3F31B092-D868-4212-AFC2-81EE5199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992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0" name="Organização do trabalho texto 9">
            <a:extLst xmlns:a="http://schemas.openxmlformats.org/drawingml/2006/main">
              <a:ext uri="{FF2B5EF4-FFF2-40B4-BE49-F238E27FC236}">
                <a16:creationId xmlns:a16="http://schemas.microsoft.com/office/drawing/2014/main" id="{DC1CB57B-6EB1-4517-8281-3506AE8D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3810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Cliente</a:t>
            </a:r>
          </a:p>
        </p:txBody>
      </p:sp>
      <p:sp>
        <p:nvSpPr>
          <p:cNvPr id="11" name="Organização do trabalho texto 10">
            <a:extLst xmlns:a="http://schemas.openxmlformats.org/drawingml/2006/main">
              <a:ext uri="{FF2B5EF4-FFF2-40B4-BE49-F238E27FC236}">
                <a16:creationId xmlns:a16="http://schemas.microsoft.com/office/drawing/2014/main" id="{589B8EF1-2832-417B-822E-9D102512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00425"/>
            <a:ext cx="6629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8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Define objetivos e aprova as decisões que lhe cabem.</a:t>
            </a:r>
          </a:p>
        </p:txBody>
      </p:sp>
      <p:sp>
        <p:nvSpPr>
          <p:cNvPr id="12" name="Organização do trabalho layout 11">
            <a:extLst xmlns:a="http://schemas.openxmlformats.org/drawingml/2006/main">
              <a:ext uri="{FF2B5EF4-FFF2-40B4-BE49-F238E27FC236}">
                <a16:creationId xmlns:a16="http://schemas.microsoft.com/office/drawing/2014/main" id="{75FA313D-A2EA-4DDE-A609-379528D5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3" name="Organização do trabalho texto 12">
            <a:extLst xmlns:a="http://schemas.openxmlformats.org/drawingml/2006/main">
              <a:ext uri="{FF2B5EF4-FFF2-40B4-BE49-F238E27FC236}">
                <a16:creationId xmlns:a16="http://schemas.microsoft.com/office/drawing/2014/main" id="{46B45F6B-C901-4D69-A248-7B4121BA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3810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Taylor</a:t>
            </a:r>
          </a:p>
        </p:txBody>
      </p:sp>
      <p:sp>
        <p:nvSpPr>
          <p:cNvPr id="14" name="Organização do trabalho texto 13">
            <a:extLst xmlns:a="http://schemas.openxmlformats.org/drawingml/2006/main">
              <a:ext uri="{FF2B5EF4-FFF2-40B4-BE49-F238E27FC236}">
                <a16:creationId xmlns:a16="http://schemas.microsoft.com/office/drawing/2014/main" id="{F05286E3-1C45-47A8-9C8B-EDB409B8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314825"/>
            <a:ext cx="6629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8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Conduz as atividades e a coordenação assumidas no escopo.</a:t>
            </a:r>
          </a:p>
        </p:txBody>
      </p:sp>
      <p:sp>
        <p:nvSpPr>
          <p:cNvPr id="15" name="Organização do trabalho layout 14">
            <a:extLst xmlns:a="http://schemas.openxmlformats.org/drawingml/2006/main">
              <a:ext uri="{FF2B5EF4-FFF2-40B4-BE49-F238E27FC236}">
                <a16:creationId xmlns:a16="http://schemas.microsoft.com/office/drawing/2014/main" id="{C8E58E34-4B8B-4D9D-BDB9-B0BEBF7C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6" name="Organização do trabalho texto 15">
            <a:extLst xmlns:a="http://schemas.openxmlformats.org/drawingml/2006/main">
              <a:ext uri="{FF2B5EF4-FFF2-40B4-BE49-F238E27FC236}">
                <a16:creationId xmlns:a16="http://schemas.microsoft.com/office/drawing/2014/main" id="{A2815778-54B2-4C01-9B89-ECE8BB67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29225"/>
            <a:ext cx="3810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Especialistas e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2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empresas participantes</a:t>
            </a:r>
          </a:p>
        </p:txBody>
      </p:sp>
      <p:sp>
        <p:nvSpPr>
          <p:cNvPr id="17" name="Organização do trabalho texto 16">
            <a:extLst xmlns:a="http://schemas.openxmlformats.org/drawingml/2006/main">
              <a:ext uri="{FF2B5EF4-FFF2-40B4-BE49-F238E27FC236}">
                <a16:creationId xmlns:a16="http://schemas.microsoft.com/office/drawing/2014/main" id="{71376D16-262A-4438-A14F-93EEE632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229225"/>
            <a:ext cx="6629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8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Respondem pelas entregas atribuídas à sua atuação.</a:t>
            </a:r>
          </a:p>
        </p:txBody>
      </p:sp>
      <p:sp>
        <p:nvSpPr>
          <p:cNvPr id="18" name="Organização do trabalho texto 17">
            <a:extLst xmlns:a="http://schemas.openxmlformats.org/drawingml/2006/main">
              <a:ext uri="{FF2B5EF4-FFF2-40B4-BE49-F238E27FC236}">
                <a16:creationId xmlns:a16="http://schemas.microsoft.com/office/drawing/2014/main" id="{1F4C15C5-B277-4589-BFB2-3B07F427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953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2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Empresas independentes mantêm contratação e execução próprias, conforme o modelo acordado.</a:t>
            </a:r>
          </a:p>
        </p:txBody>
      </p:sp>
      <p:sp>
        <p:nvSpPr>
          <p:cNvPr id="19" name="Organização do trabalho texto 18">
            <a:extLst xmlns:a="http://schemas.openxmlformats.org/drawingml/2006/main">
              <a:ext uri="{FF2B5EF4-FFF2-40B4-BE49-F238E27FC236}">
                <a16:creationId xmlns:a16="http://schemas.microsoft.com/office/drawing/2014/main" id="{D23B459E-360D-41F8-BDEA-36372145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0" name="Organização do trabalho texto 19">
            <a:extLst xmlns:a="http://schemas.openxmlformats.org/drawingml/2006/main">
              <a:ext uri="{FF2B5EF4-FFF2-40B4-BE49-F238E27FC236}">
                <a16:creationId xmlns:a16="http://schemas.microsoft.com/office/drawing/2014/main" id="{57430EDB-E6B3-4F91-9CA5-1FAF93D9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169667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Contextos de atuação layout 0">
            <a:extLst xmlns:a="http://schemas.openxmlformats.org/drawingml/2006/main">
              <a:ext uri="{FF2B5EF4-FFF2-40B4-BE49-F238E27FC236}">
                <a16:creationId xmlns:a16="http://schemas.microsoft.com/office/drawing/2014/main" id="{06599119-C79A-47A8-9C9E-07E93355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C9CDC3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08AB0B-F621-4710-AD83-338E60A10A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268aa921f0449d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Contextos de atuação texto 2">
            <a:extLst xmlns:a="http://schemas.openxmlformats.org/drawingml/2006/main">
              <a:ext uri="{FF2B5EF4-FFF2-40B4-BE49-F238E27FC236}">
                <a16:creationId xmlns:a16="http://schemas.microsoft.com/office/drawing/2014/main" id="{1909C5A3-E4AE-4A4E-A6F5-98E4C687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Contextos de atuação texto 3">
            <a:extLst xmlns:a="http://schemas.openxmlformats.org/drawingml/2006/main">
              <a:ext uri="{FF2B5EF4-FFF2-40B4-BE49-F238E27FC236}">
                <a16:creationId xmlns:a16="http://schemas.microsoft.com/office/drawing/2014/main" id="{2A55A413-A18B-464C-BECB-77ED528C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ONDE ATUAMOS</a:t>
            </a:r>
          </a:p>
        </p:txBody>
      </p:sp>
      <p:sp>
        <p:nvSpPr>
          <p:cNvPr id="5" name="Contextos de atuação layout 4">
            <a:extLst xmlns:a="http://schemas.openxmlformats.org/drawingml/2006/main">
              <a:ext uri="{FF2B5EF4-FFF2-40B4-BE49-F238E27FC236}">
                <a16:creationId xmlns:a16="http://schemas.microsoft.com/office/drawing/2014/main" id="{2E47A9BF-CBBE-423E-91D3-B002EFA5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6" name="Contextos de atuação texto 5">
            <a:extLst xmlns:a="http://schemas.openxmlformats.org/drawingml/2006/main">
              <a:ext uri="{FF2B5EF4-FFF2-40B4-BE49-F238E27FC236}">
                <a16:creationId xmlns:a16="http://schemas.microsoft.com/office/drawing/2014/main" id="{62921D12-9ED0-40B3-B87C-62C30CE8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382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NEGÓCIOS EM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DIFERENTES CONTEXTOS.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54B5AD-FF54-4004-8F84-1E08ACDE13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fe00662764aef"/>
          <a:srcRect xmlns:a="http://schemas.openxmlformats.org/drawingml/2006/main" l="0" t="25430" r="0" b="254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695575"/>
            <a:ext cx="4343400" cy="2667000"/>
          </a:xfrm>
          <a:prstGeom xmlns:a="http://schemas.openxmlformats.org/drawingml/2006/main" prst="roundRect">
            <a:avLst>
              <a:gd name="adj" fmla="val 1429"/>
            </a:avLst>
          </a:prstGeom>
        </p:spPr>
      </p:pic>
      <p:sp>
        <p:nvSpPr>
          <p:cNvPr id="8" name="Contextos de atuação texto 7">
            <a:extLst xmlns:a="http://schemas.openxmlformats.org/drawingml/2006/main">
              <a:ext uri="{FF2B5EF4-FFF2-40B4-BE49-F238E27FC236}">
                <a16:creationId xmlns:a16="http://schemas.microsoft.com/office/drawing/2014/main" id="{12783A26-BF43-4A25-B9C8-B4F47F63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4343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8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Agro e indústria</a:t>
            </a:r>
          </a:p>
        </p:txBody>
      </p:sp>
      <p:sp>
        <p:nvSpPr>
          <p:cNvPr id="9" name="Contextos de atuação texto 8">
            <a:extLst xmlns:a="http://schemas.openxmlformats.org/drawingml/2006/main">
              <a:ext uri="{FF2B5EF4-FFF2-40B4-BE49-F238E27FC236}">
                <a16:creationId xmlns:a16="http://schemas.microsoft.com/office/drawing/2014/main" id="{7FE05616-970A-4154-957E-F6E3BDCC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0275"/>
            <a:ext cx="43434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3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Cadeias produtivas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98F6D0-9A8F-4798-A8FE-638123906C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4a33f370643a1"/>
          <a:srcRect xmlns:a="http://schemas.openxmlformats.org/drawingml/2006/main" l="11429" t="0" r="114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81600" y="2695575"/>
            <a:ext cx="3086100" cy="2667000"/>
          </a:xfrm>
          <a:prstGeom xmlns:a="http://schemas.openxmlformats.org/drawingml/2006/main" prst="roundRect">
            <a:avLst>
              <a:gd name="adj" fmla="val 1429"/>
            </a:avLst>
          </a:prstGeom>
        </p:spPr>
      </p:pic>
      <p:sp>
        <p:nvSpPr>
          <p:cNvPr id="11" name="Contextos de atuação texto 10">
            <a:extLst xmlns:a="http://schemas.openxmlformats.org/drawingml/2006/main">
              <a:ext uri="{FF2B5EF4-FFF2-40B4-BE49-F238E27FC236}">
                <a16:creationId xmlns:a16="http://schemas.microsoft.com/office/drawing/2014/main" id="{D323E403-919C-4684-BEAD-802F0324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58165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8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Produtos e varejo</a:t>
            </a:r>
          </a:p>
        </p:txBody>
      </p:sp>
      <p:sp>
        <p:nvSpPr>
          <p:cNvPr id="12" name="Contextos de atuação texto 11">
            <a:extLst xmlns:a="http://schemas.openxmlformats.org/drawingml/2006/main">
              <a:ext uri="{FF2B5EF4-FFF2-40B4-BE49-F238E27FC236}">
                <a16:creationId xmlns:a16="http://schemas.microsoft.com/office/drawing/2014/main" id="{346344FB-488A-4890-9355-CB2EB729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6010275"/>
            <a:ext cx="30861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3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Alimentos, bebidas e marcas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64385A-C5E5-45C8-AC95-A0F373397D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8907215ee4def"/>
          <a:srcRect xmlns:a="http://schemas.openxmlformats.org/drawingml/2006/main" l="11429" t="0" r="114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96300" y="2695575"/>
            <a:ext cx="3086100" cy="2667000"/>
          </a:xfrm>
          <a:prstGeom xmlns:a="http://schemas.openxmlformats.org/drawingml/2006/main" prst="roundRect">
            <a:avLst>
              <a:gd name="adj" fmla="val 1429"/>
            </a:avLst>
          </a:prstGeom>
        </p:spPr>
      </p:pic>
      <p:sp>
        <p:nvSpPr>
          <p:cNvPr id="14" name="Contextos de atuação texto 13">
            <a:extLst xmlns:a="http://schemas.openxmlformats.org/drawingml/2006/main">
              <a:ext uri="{FF2B5EF4-FFF2-40B4-BE49-F238E27FC236}">
                <a16:creationId xmlns:a16="http://schemas.microsoft.com/office/drawing/2014/main" id="{0CD7A919-7532-45B2-96C7-6888D99D1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558165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8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Operações e ativos</a:t>
            </a:r>
          </a:p>
        </p:txBody>
      </p:sp>
      <p:sp>
        <p:nvSpPr>
          <p:cNvPr id="15" name="Contextos de atuação texto 14">
            <a:extLst xmlns:a="http://schemas.openxmlformats.org/drawingml/2006/main">
              <a:ext uri="{FF2B5EF4-FFF2-40B4-BE49-F238E27FC236}">
                <a16:creationId xmlns:a16="http://schemas.microsoft.com/office/drawing/2014/main" id="{FB620F24-3BD6-4912-BE2D-A2CD7058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6010275"/>
            <a:ext cx="30861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3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Logística e Real Estate</a:t>
            </a:r>
          </a:p>
        </p:txBody>
      </p:sp>
      <p:sp>
        <p:nvSpPr>
          <p:cNvPr id="16" name="Contextos de atuação texto 15">
            <a:extLst xmlns:a="http://schemas.openxmlformats.org/drawingml/2006/main">
              <a:ext uri="{FF2B5EF4-FFF2-40B4-BE49-F238E27FC236}">
                <a16:creationId xmlns:a16="http://schemas.microsoft.com/office/drawing/2014/main" id="{9AEACF61-09E9-4A28-9DC0-AB168F7BA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Fotografias ilustrativas</a:t>
            </a:r>
          </a:p>
        </p:txBody>
      </p:sp>
      <p:sp>
        <p:nvSpPr>
          <p:cNvPr id="17" name="Contextos de atuação texto 16">
            <a:extLst xmlns:a="http://schemas.openxmlformats.org/drawingml/2006/main">
              <a:ext uri="{FF2B5EF4-FFF2-40B4-BE49-F238E27FC236}">
                <a16:creationId xmlns:a16="http://schemas.microsoft.com/office/drawing/2014/main" id="{03C6B764-53F7-4E94-A21A-CCCC2FB81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467722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Atlas ONE layout 0">
            <a:extLst xmlns:a="http://schemas.openxmlformats.org/drawingml/2006/main">
              <a:ext uri="{FF2B5EF4-FFF2-40B4-BE49-F238E27FC236}">
                <a16:creationId xmlns:a16="http://schemas.microsoft.com/office/drawing/2014/main" id="{77E9BBAA-50F4-4149-8F19-98009957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15323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4E0803-498A-45C8-8E43-3FABAC47F2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ac042614a2449f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Atlas ONE texto 2">
            <a:extLst xmlns:a="http://schemas.openxmlformats.org/drawingml/2006/main">
              <a:ext uri="{FF2B5EF4-FFF2-40B4-BE49-F238E27FC236}">
                <a16:creationId xmlns:a16="http://schemas.microsoft.com/office/drawing/2014/main" id="{FFC9DABB-6E60-4904-B2CA-830CD848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Atlas ONE texto 3">
            <a:extLst xmlns:a="http://schemas.openxmlformats.org/drawingml/2006/main">
              <a:ext uri="{FF2B5EF4-FFF2-40B4-BE49-F238E27FC236}">
                <a16:creationId xmlns:a16="http://schemas.microsoft.com/office/drawing/2014/main" id="{C243C262-18A8-455F-AAF3-ADEC270D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TECNOLOGIA E IA</a:t>
            </a:r>
          </a:p>
        </p:txBody>
      </p:sp>
      <p:sp>
        <p:nvSpPr>
          <p:cNvPr id="5" name="Atlas ONE layout 4">
            <a:extLst xmlns:a="http://schemas.openxmlformats.org/drawingml/2006/main">
              <a:ext uri="{FF2B5EF4-FFF2-40B4-BE49-F238E27FC236}">
                <a16:creationId xmlns:a16="http://schemas.microsoft.com/office/drawing/2014/main" id="{EEECA226-6F7C-4512-ACD1-FDC285ED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269"/>
          </a:solidFill>
          <a:ln xmlns:a="http://schemas.openxmlformats.org/drawingml/2006/main" w="0">
            <a:noFill/>
          </a:ln>
        </p:spPr>
      </p:sp>
      <p:sp>
        <p:nvSpPr>
          <p:cNvPr id="6" name="Atlas ONE texto 5">
            <a:extLst xmlns:a="http://schemas.openxmlformats.org/drawingml/2006/main">
              <a:ext uri="{FF2B5EF4-FFF2-40B4-BE49-F238E27FC236}">
                <a16:creationId xmlns:a16="http://schemas.microsoft.com/office/drawing/2014/main" id="{A7F57078-1234-49CB-B986-AD5BA4A9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37528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52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352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ATLAS ONE</a:t>
            </a:r>
          </a:p>
        </p:txBody>
      </p:sp>
      <p:sp>
        <p:nvSpPr>
          <p:cNvPr id="7" name="Atlas ONE texto 6">
            <a:extLst xmlns:a="http://schemas.openxmlformats.org/drawingml/2006/main">
              <a:ext uri="{FF2B5EF4-FFF2-40B4-BE49-F238E27FC236}">
                <a16:creationId xmlns:a16="http://schemas.microsoft.com/office/drawing/2014/main" id="{A8974AEF-278F-49C0-AAF0-47BB8C09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62225"/>
            <a:ext cx="3409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25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Informação organizada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225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para apoiar a decisão.</a:t>
            </a:r>
          </a:p>
        </p:txBody>
      </p:sp>
      <p:sp>
        <p:nvSpPr>
          <p:cNvPr id="8" name="Atlas ONE texto 7">
            <a:extLst xmlns:a="http://schemas.openxmlformats.org/drawingml/2006/main">
              <a:ext uri="{FF2B5EF4-FFF2-40B4-BE49-F238E27FC236}">
                <a16:creationId xmlns:a16="http://schemas.microsoft.com/office/drawing/2014/main" id="{3670FB3E-11FB-43FB-BAF2-8921E6FA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33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65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165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Dados e documentos da empresa em uma base de análise e acompanhamento.</a:t>
            </a:r>
          </a:p>
        </p:txBody>
      </p:sp>
      <p:sp>
        <p:nvSpPr>
          <p:cNvPr id="9" name="Atlas ONE texto 8">
            <a:extLst xmlns:a="http://schemas.openxmlformats.org/drawingml/2006/main">
              <a:ext uri="{FF2B5EF4-FFF2-40B4-BE49-F238E27FC236}">
                <a16:creationId xmlns:a16="http://schemas.microsoft.com/office/drawing/2014/main" id="{4101AFCC-166A-463D-B6E7-ABA1D059D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3333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42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Implantação sob medida. Fontes, acessos, recursos e critérios de validação são definidos no projeto.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2E3E82-C78B-4225-805C-D544B1DF3B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edea64087847bf"/>
          <a:stretch xmlns:a="http://schemas.openxmlformats.org/drawingml/2006/main"/>
        </p:blipFill>
        <p:spPr>
          <a:xfrm xmlns:a="http://schemas.openxmlformats.org/drawingml/2006/main">
            <a:off x="4572000" y="1219200"/>
            <a:ext cx="7029450" cy="5184219"/>
          </a:xfrm>
          <a:prstGeom xmlns:a="http://schemas.openxmlformats.org/drawingml/2006/main" prst="roundRect">
            <a:avLst>
              <a:gd name="adj" fmla="val 551"/>
            </a:avLst>
          </a:prstGeom>
        </p:spPr>
      </p:pic>
      <p:sp>
        <p:nvSpPr>
          <p:cNvPr id="11" name="Atlas ONE texto 10">
            <a:extLst xmlns:a="http://schemas.openxmlformats.org/drawingml/2006/main">
              <a:ext uri="{FF2B5EF4-FFF2-40B4-BE49-F238E27FC236}">
                <a16:creationId xmlns:a16="http://schemas.microsoft.com/office/drawing/2014/main" id="{A7346860-08F6-41A3-AEEF-B53FD4AD9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Interface com dados demonstrativos. A decisão permanece com as pessoas.</a:t>
            </a:r>
          </a:p>
        </p:txBody>
      </p:sp>
      <p:sp>
        <p:nvSpPr>
          <p:cNvPr id="12" name="Atlas ONE texto 11">
            <a:extLst xmlns:a="http://schemas.openxmlformats.org/drawingml/2006/main">
              <a:ext uri="{FF2B5EF4-FFF2-40B4-BE49-F238E27FC236}">
                <a16:creationId xmlns:a16="http://schemas.microsoft.com/office/drawing/2014/main" id="{F133EAAF-094E-44E6-BFF4-4080D27A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463493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Entregas layout 0">
            <a:extLst xmlns:a="http://schemas.openxmlformats.org/drawingml/2006/main">
              <a:ext uri="{FF2B5EF4-FFF2-40B4-BE49-F238E27FC236}">
                <a16:creationId xmlns:a16="http://schemas.microsoft.com/office/drawing/2014/main" id="{6467E024-72D8-47D0-A31C-B97A19F3D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F2F2ED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AFDB43-70D9-41F7-B15A-4018347A74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2eb8d4d3044c1c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Entregas texto 2">
            <a:extLst xmlns:a="http://schemas.openxmlformats.org/drawingml/2006/main">
              <a:ext uri="{FF2B5EF4-FFF2-40B4-BE49-F238E27FC236}">
                <a16:creationId xmlns:a16="http://schemas.microsoft.com/office/drawing/2014/main" id="{7D6EFD9B-E1ED-4A2D-A8CD-5152D162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Entregas texto 3">
            <a:extLst xmlns:a="http://schemas.openxmlformats.org/drawingml/2006/main">
              <a:ext uri="{FF2B5EF4-FFF2-40B4-BE49-F238E27FC236}">
                <a16:creationId xmlns:a16="http://schemas.microsoft.com/office/drawing/2014/main" id="{68726C39-E587-4242-B818-DD176436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 QUE ESTRUTURAMOS</a:t>
            </a:r>
          </a:p>
        </p:txBody>
      </p:sp>
      <p:sp>
        <p:nvSpPr>
          <p:cNvPr id="5" name="Entregas layout 4">
            <a:extLst xmlns:a="http://schemas.openxmlformats.org/drawingml/2006/main">
              <a:ext uri="{FF2B5EF4-FFF2-40B4-BE49-F238E27FC236}">
                <a16:creationId xmlns:a16="http://schemas.microsoft.com/office/drawing/2014/main" id="{F57A46AE-E368-4387-BB4C-BC92AF0D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6" name="Entregas texto 5">
            <a:extLst xmlns:a="http://schemas.openxmlformats.org/drawingml/2006/main">
              <a:ext uri="{FF2B5EF4-FFF2-40B4-BE49-F238E27FC236}">
                <a16:creationId xmlns:a16="http://schemas.microsoft.com/office/drawing/2014/main" id="{DFBBFE4B-E852-4DB9-BD77-CBFF5BA0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590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6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 QUE FICA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36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ESTRUTURADO.</a:t>
            </a:r>
          </a:p>
        </p:txBody>
      </p:sp>
      <p:sp>
        <p:nvSpPr>
          <p:cNvPr id="7" name="Entregas layout 6">
            <a:extLst xmlns:a="http://schemas.openxmlformats.org/drawingml/2006/main">
              <a:ext uri="{FF2B5EF4-FFF2-40B4-BE49-F238E27FC236}">
                <a16:creationId xmlns:a16="http://schemas.microsoft.com/office/drawing/2014/main" id="{EAAEFC9B-2912-4A07-B3FE-430753C15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62275"/>
            <a:ext cx="588645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8" name="Entregas texto 7">
            <a:extLst xmlns:a="http://schemas.openxmlformats.org/drawingml/2006/main">
              <a:ext uri="{FF2B5EF4-FFF2-40B4-BE49-F238E27FC236}">
                <a16:creationId xmlns:a16="http://schemas.microsoft.com/office/drawing/2014/main" id="{DA4DCD87-7DD4-4683-AAAF-7C8DF0E9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588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9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Leitura do contexto</a:t>
            </a:r>
          </a:p>
        </p:txBody>
      </p:sp>
      <p:sp>
        <p:nvSpPr>
          <p:cNvPr id="9" name="Entregas texto 8">
            <a:extLst xmlns:a="http://schemas.openxmlformats.org/drawingml/2006/main">
              <a:ext uri="{FF2B5EF4-FFF2-40B4-BE49-F238E27FC236}">
                <a16:creationId xmlns:a16="http://schemas.microsoft.com/office/drawing/2014/main" id="{D9A06F63-6EB8-4381-8E4D-592D0E6E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7575"/>
            <a:ext cx="5886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5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Informações, questões em aberto e prioridades.</a:t>
            </a:r>
          </a:p>
        </p:txBody>
      </p:sp>
      <p:sp>
        <p:nvSpPr>
          <p:cNvPr id="10" name="Entregas layout 9">
            <a:extLst xmlns:a="http://schemas.openxmlformats.org/drawingml/2006/main">
              <a:ext uri="{FF2B5EF4-FFF2-40B4-BE49-F238E27FC236}">
                <a16:creationId xmlns:a16="http://schemas.microsoft.com/office/drawing/2014/main" id="{E22B78A2-DD87-47A1-9F03-4EEF159E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588645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1" name="Entregas texto 10">
            <a:extLst xmlns:a="http://schemas.openxmlformats.org/drawingml/2006/main">
              <a:ext uri="{FF2B5EF4-FFF2-40B4-BE49-F238E27FC236}">
                <a16:creationId xmlns:a16="http://schemas.microsoft.com/office/drawing/2014/main" id="{289DAE37-F6DB-4403-95CE-17131D437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588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9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Mapa de decisões</a:t>
            </a:r>
          </a:p>
        </p:txBody>
      </p:sp>
      <p:sp>
        <p:nvSpPr>
          <p:cNvPr id="12" name="Entregas texto 11">
            <a:extLst xmlns:a="http://schemas.openxmlformats.org/drawingml/2006/main">
              <a:ext uri="{FF2B5EF4-FFF2-40B4-BE49-F238E27FC236}">
                <a16:creationId xmlns:a16="http://schemas.microsoft.com/office/drawing/2014/main" id="{D1A8507C-4E64-409C-963B-EF66E76E9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5886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5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Alternativas, critérios e condições para avançar.</a:t>
            </a:r>
          </a:p>
        </p:txBody>
      </p:sp>
      <p:sp>
        <p:nvSpPr>
          <p:cNvPr id="13" name="Entregas layout 12">
            <a:extLst xmlns:a="http://schemas.openxmlformats.org/drawingml/2006/main">
              <a:ext uri="{FF2B5EF4-FFF2-40B4-BE49-F238E27FC236}">
                <a16:creationId xmlns:a16="http://schemas.microsoft.com/office/drawing/2014/main" id="{8FE136C1-4128-43AC-B113-D450203C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81525"/>
            <a:ext cx="588645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4" name="Entregas texto 13">
            <a:extLst xmlns:a="http://schemas.openxmlformats.org/drawingml/2006/main">
              <a:ext uri="{FF2B5EF4-FFF2-40B4-BE49-F238E27FC236}">
                <a16:creationId xmlns:a16="http://schemas.microsoft.com/office/drawing/2014/main" id="{5314BBA5-1261-44E1-825D-BD23A4FB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588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9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Plano de trabalho</a:t>
            </a:r>
          </a:p>
        </p:txBody>
      </p:sp>
      <p:sp>
        <p:nvSpPr>
          <p:cNvPr id="15" name="Entregas texto 14">
            <a:extLst xmlns:a="http://schemas.openxmlformats.org/drawingml/2006/main">
              <a:ext uri="{FF2B5EF4-FFF2-40B4-BE49-F238E27FC236}">
                <a16:creationId xmlns:a16="http://schemas.microsoft.com/office/drawing/2014/main" id="{CF63F4FB-8065-4F78-AF1A-1C047B72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5886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5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Etapas, responsáveis e dependências.</a:t>
            </a:r>
          </a:p>
        </p:txBody>
      </p:sp>
      <p:sp>
        <p:nvSpPr>
          <p:cNvPr id="16" name="Entregas layout 15">
            <a:extLst xmlns:a="http://schemas.openxmlformats.org/drawingml/2006/main">
              <a:ext uri="{FF2B5EF4-FFF2-40B4-BE49-F238E27FC236}">
                <a16:creationId xmlns:a16="http://schemas.microsoft.com/office/drawing/2014/main" id="{BDA8179E-F192-4EDA-88F5-4E02EE13B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588645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DA2"/>
          </a:solidFill>
          <a:ln xmlns:a="http://schemas.openxmlformats.org/drawingml/2006/main" w="0">
            <a:noFill/>
          </a:ln>
        </p:spPr>
      </p:sp>
      <p:sp>
        <p:nvSpPr>
          <p:cNvPr id="17" name="Entregas texto 16">
            <a:extLst xmlns:a="http://schemas.openxmlformats.org/drawingml/2006/main">
              <a:ext uri="{FF2B5EF4-FFF2-40B4-BE49-F238E27FC236}">
                <a16:creationId xmlns:a16="http://schemas.microsoft.com/office/drawing/2014/main" id="{FA28D55F-BCBD-43CD-9937-028E2E148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588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9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Acompanhamento</a:t>
            </a:r>
          </a:p>
        </p:txBody>
      </p:sp>
      <p:sp>
        <p:nvSpPr>
          <p:cNvPr id="18" name="Entregas texto 17">
            <a:extLst xmlns:a="http://schemas.openxmlformats.org/drawingml/2006/main">
              <a:ext uri="{FF2B5EF4-FFF2-40B4-BE49-F238E27FC236}">
                <a16:creationId xmlns:a16="http://schemas.microsoft.com/office/drawing/2014/main" id="{ED3AB2DE-CC73-4217-B0F6-74E6628B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5886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5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Marcos, pendências e próximos passos.</a:t>
            </a:r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E091EE-57F1-4FDD-A93C-A232692A21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c15b47d3b94ddf"/>
          <a:stretch xmlns:a="http://schemas.openxmlformats.org/drawingml/2006/main"/>
        </p:blipFill>
        <p:spPr>
          <a:xfrm xmlns:a="http://schemas.openxmlformats.org/drawingml/2006/main">
            <a:off x="7067550" y="1362075"/>
            <a:ext cx="4514850" cy="2539603"/>
          </a:xfrm>
          <a:prstGeom xmlns:a="http://schemas.openxmlformats.org/drawingml/2006/main" prst="roundRect">
            <a:avLst>
              <a:gd name="adj" fmla="val 1500"/>
            </a:avLst>
          </a:prstGeom>
        </p:spPr>
      </p:pic>
      <p:sp>
        <p:nvSpPr>
          <p:cNvPr id="20" name="Entregas texto 19">
            <a:extLst xmlns:a="http://schemas.openxmlformats.org/drawingml/2006/main">
              <a:ext uri="{FF2B5EF4-FFF2-40B4-BE49-F238E27FC236}">
                <a16:creationId xmlns:a16="http://schemas.microsoft.com/office/drawing/2014/main" id="{7F969C56-D940-4B71-865B-0C38FAEB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400550"/>
            <a:ext cx="4457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21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As entregas acompanham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217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 escopo contratado.</a:t>
            </a:r>
          </a:p>
        </p:txBody>
      </p:sp>
      <p:sp>
        <p:nvSpPr>
          <p:cNvPr id="21" name="Entregas texto 20">
            <a:extLst xmlns:a="http://schemas.openxmlformats.org/drawingml/2006/main">
              <a:ext uri="{FF2B5EF4-FFF2-40B4-BE49-F238E27FC236}">
                <a16:creationId xmlns:a16="http://schemas.microsoft.com/office/drawing/2014/main" id="{3F31F1AE-3DF3-4C3F-B739-E533B137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22" name="Entregas texto 21">
            <a:extLst xmlns:a="http://schemas.openxmlformats.org/drawingml/2006/main">
              <a:ext uri="{FF2B5EF4-FFF2-40B4-BE49-F238E27FC236}">
                <a16:creationId xmlns:a16="http://schemas.microsoft.com/office/drawing/2014/main" id="{B2C47AFE-6F4E-4E6D-8E20-FFB02143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939873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61C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róximo passo layout 0">
            <a:extLst xmlns:a="http://schemas.openxmlformats.org/drawingml/2006/main">
              <a:ext uri="{FF2B5EF4-FFF2-40B4-BE49-F238E27FC236}">
                <a16:creationId xmlns:a16="http://schemas.microsoft.com/office/drawing/2014/main" id="{10283E4E-0E25-4CE8-AEBB-AB3F2DA3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152400"/>
            <a:ext cx="11887200" cy="6553200"/>
          </a:xfrm>
          <a:prstGeom xmlns:a="http://schemas.openxmlformats.org/drawingml/2006/main" prst="roundRect">
            <a:avLst>
              <a:gd name="adj" fmla="val 2035"/>
            </a:avLst>
          </a:prstGeom>
          <a:solidFill xmlns:a="http://schemas.openxmlformats.org/drawingml/2006/main">
            <a:srgbClr val="0B2226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A9C0F0-587F-4CF8-84C7-8A1FAFF78C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7a0caa8c32422c"/>
          <a:stretch xmlns:a="http://schemas.openxmlformats.org/drawingml/2006/main"/>
        </p:blipFill>
        <p:spPr>
          <a:xfrm xmlns:a="http://schemas.openxmlformats.org/drawingml/2006/main">
            <a:off x="609600" y="438150"/>
            <a:ext cx="1371600" cy="362331"/>
          </a:xfrm>
          <a:prstGeom xmlns:a="http://schemas.openxmlformats.org/drawingml/2006/main" prst="rect">
            <a:avLst/>
          </a:prstGeom>
        </p:spPr>
      </p:pic>
      <p:sp>
        <p:nvSpPr>
          <p:cNvPr id="3" name="Próximo passo texto 2">
            <a:extLst xmlns:a="http://schemas.openxmlformats.org/drawingml/2006/main">
              <a:ext uri="{FF2B5EF4-FFF2-40B4-BE49-F238E27FC236}">
                <a16:creationId xmlns:a16="http://schemas.microsoft.com/office/drawing/2014/main" id="{6D1C5692-8FBF-4BA1-AB26-864695CE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42925"/>
            <a:ext cx="3924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APRESENTAÇÃO INSTITUCIONAL</a:t>
            </a:r>
          </a:p>
        </p:txBody>
      </p:sp>
      <p:sp>
        <p:nvSpPr>
          <p:cNvPr id="4" name="Próximo passo texto 3">
            <a:extLst xmlns:a="http://schemas.openxmlformats.org/drawingml/2006/main">
              <a:ext uri="{FF2B5EF4-FFF2-40B4-BE49-F238E27FC236}">
                <a16:creationId xmlns:a16="http://schemas.microsoft.com/office/drawing/2014/main" id="{0E23374D-42E7-4694-B5CB-B3C790D98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42925"/>
            <a:ext cx="2990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75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PRÓXIMO PASSO</a:t>
            </a:r>
          </a:p>
        </p:txBody>
      </p:sp>
      <p:sp>
        <p:nvSpPr>
          <p:cNvPr id="5" name="Próximo passo layout 4">
            <a:extLst xmlns:a="http://schemas.openxmlformats.org/drawingml/2006/main">
              <a:ext uri="{FF2B5EF4-FFF2-40B4-BE49-F238E27FC236}">
                <a16:creationId xmlns:a16="http://schemas.microsoft.com/office/drawing/2014/main" id="{34E82360-97EA-489A-B825-74AAE98A5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72800" cy="7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269"/>
          </a:solidFill>
          <a:ln xmlns:a="http://schemas.openxmlformats.org/drawingml/2006/main" w="0">
            <a:noFill/>
          </a:ln>
        </p:spPr>
      </p:sp>
      <p:sp>
        <p:nvSpPr>
          <p:cNvPr id="6" name="Próximo passo texto 5">
            <a:extLst xmlns:a="http://schemas.openxmlformats.org/drawingml/2006/main">
              <a:ext uri="{FF2B5EF4-FFF2-40B4-BE49-F238E27FC236}">
                <a16:creationId xmlns:a16="http://schemas.microsoft.com/office/drawing/2014/main" id="{83B6E368-554E-4D5C-A7D1-FCC1EBBD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95525"/>
            <a:ext cx="104775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405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4050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UMA CONVERSA,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4050" b="0">
                <a:solidFill>
                  <a:srgbClr val="EFF0E8"/>
                </a:solidFill>
                <a:latin typeface="Inter"/>
                <a:ea typeface="Inter"/>
                <a:cs typeface="Inter"/>
              </a:defRPr>
            </a:pPr>
            <a:r>
              <a:rPr sz="4050" b="0">
                <a:solidFill>
                  <a:srgbClr val="EFF0E8"/>
                </a:solidFill>
                <a:latin typeface="Inter"/>
                <a:ea typeface="Inter"/>
                <a:cs typeface="Inter"/>
              </a:rPr>
              <a:t>ANTES DE UMA PROPOSTA.</a:t>
            </a:r>
          </a:p>
        </p:txBody>
      </p:sp>
      <p:sp>
        <p:nvSpPr>
          <p:cNvPr id="7" name="Próximo passo texto 6">
            <a:extLst xmlns:a="http://schemas.openxmlformats.org/drawingml/2006/main">
              <a:ext uri="{FF2B5EF4-FFF2-40B4-BE49-F238E27FC236}">
                <a16:creationId xmlns:a16="http://schemas.microsoft.com/office/drawing/2014/main" id="{7688D3D3-AC97-4253-8A70-4FE4C0A9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74866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1875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Compartilhe o contexto da empresa e o que precisa avançar. A primeira conversa orienta as frentes necessárias e a definição do trabalho.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C38F69-5AF2-4EE2-8048-BBA7976228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a5017ca1c4597"/>
          <a:stretch xmlns:a="http://schemas.openxmlformats.org/drawingml/2006/main"/>
        </p:blipFill>
        <p:spPr>
          <a:xfrm xmlns:a="http://schemas.openxmlformats.org/drawingml/2006/main">
            <a:off x="8724900" y="5705475"/>
            <a:ext cx="2857500" cy="754856"/>
          </a:xfrm>
          <a:prstGeom xmlns:a="http://schemas.openxmlformats.org/drawingml/2006/main" prst="rect">
            <a:avLst/>
          </a:prstGeom>
        </p:spPr>
      </p:pic>
      <p:sp>
        <p:nvSpPr>
          <p:cNvPr id="9" name="Próximo passo texto 8">
            <a:extLst xmlns:a="http://schemas.openxmlformats.org/drawingml/2006/main">
              <a:ext uri="{FF2B5EF4-FFF2-40B4-BE49-F238E27FC236}">
                <a16:creationId xmlns:a16="http://schemas.microsoft.com/office/drawing/2014/main" id="{2D18ACBD-B05D-4023-A63C-74A87457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4000"/>
              </a:lnSpc>
              <a:buNone/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10" name="Próximo passo texto 9">
            <a:extLst xmlns:a="http://schemas.openxmlformats.org/drawingml/2006/main">
              <a:ext uri="{FF2B5EF4-FFF2-40B4-BE49-F238E27FC236}">
                <a16:creationId xmlns:a16="http://schemas.microsoft.com/office/drawing/2014/main" id="{592876C8-03C3-4332-9329-F2D1FE3E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4103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24000"/>
              </a:lnSpc>
              <a:buNone/>
              <a:defRPr sz="900" b="0">
                <a:solidFill>
                  <a:srgbClr val="C0D0C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C0D0CB"/>
                </a:solidFill>
                <a:latin typeface="Inter"/>
                <a:ea typeface="Inter"/>
                <a:cs typeface="In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306903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2026-10-03T14:41:00.8680000Z</dcterms:created>
  <dcterms:modified xsi:type="dcterms:W3CDTF">2026-10-03T14:41:00.8680000Z</dcterms:modified>
</coreProperties>
</file>