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slides/charts/chart1.xml" ContentType="application/vnd.openxmlformats-officedocument.drawingml.chart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slides/charts/chart2.xml" ContentType="application/vnd.openxmlformats-officedocument.drawingml.chart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slides/charts/chart3.xml" ContentType="application/vnd.openxmlformats-officedocument.drawingml.chart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3e02a4ed9a2a442b" /><Relationship Type="http://schemas.openxmlformats.org/officeDocument/2006/relationships/extended-properties" Target="/docProps/app.xml" Id="Re40b68c5a7d441d5" /><Relationship Type="http://schemas.openxmlformats.org/officeDocument/2006/relationships/officeDocument" Target="/ppt/presentation.xml" Id="R2d00928d30d14ba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7150f57891d4214"/>
  </p:sldMasterIdLst>
  <p:notesMasterIdLst>
    <p:notesMasterId xmlns:r="http://schemas.openxmlformats.org/officeDocument/2006/relationships" r:id="R3ab642a7d3d343a2"/>
  </p:notesMasterIdLst>
  <p:sldIdLst>
    <p:sldId xmlns:r="http://schemas.openxmlformats.org/officeDocument/2006/relationships" id="256" r:id="R4470ed27f63f40bb"/>
    <p:sldId xmlns:r="http://schemas.openxmlformats.org/officeDocument/2006/relationships" id="257" r:id="R6b23612e81cd4898"/>
    <p:sldId xmlns:r="http://schemas.openxmlformats.org/officeDocument/2006/relationships" id="258" r:id="R8338f179fe0e4bb4"/>
    <p:sldId xmlns:r="http://schemas.openxmlformats.org/officeDocument/2006/relationships" id="259" r:id="Ra9851ffe1dc04148"/>
    <p:sldId xmlns:r="http://schemas.openxmlformats.org/officeDocument/2006/relationships" id="260" r:id="R80c5c39a61634f61"/>
    <p:sldId xmlns:r="http://schemas.openxmlformats.org/officeDocument/2006/relationships" id="261" r:id="Rf7c617457a6640f8"/>
    <p:sldId xmlns:r="http://schemas.openxmlformats.org/officeDocument/2006/relationships" id="262" r:id="Rabf5cfdf58064fa5"/>
    <p:sldId xmlns:r="http://schemas.openxmlformats.org/officeDocument/2006/relationships" id="263" r:id="R21c6272e528742d2"/>
    <p:sldId xmlns:r="http://schemas.openxmlformats.org/officeDocument/2006/relationships" id="264" r:id="R76e1297fb7fe4cd3"/>
    <p:sldId xmlns:r="http://schemas.openxmlformats.org/officeDocument/2006/relationships" id="265" r:id="R6f507a8360344978"/>
    <p:sldId xmlns:r="http://schemas.openxmlformats.org/officeDocument/2006/relationships" id="266" r:id="R6a90a634e90e436f"/>
    <p:sldId xmlns:r="http://schemas.openxmlformats.org/officeDocument/2006/relationships" id="267" r:id="R55eb8efe16434440"/>
    <p:sldId xmlns:r="http://schemas.openxmlformats.org/officeDocument/2006/relationships" id="268" r:id="R17157300533841e1"/>
    <p:sldId xmlns:r="http://schemas.openxmlformats.org/officeDocument/2006/relationships" id="269" r:id="R8d64304ccd094824"/>
    <p:sldId xmlns:r="http://schemas.openxmlformats.org/officeDocument/2006/relationships" id="270" r:id="R0a389b7ffa1047ac"/>
    <p:sldId xmlns:r="http://schemas.openxmlformats.org/officeDocument/2006/relationships" id="271" r:id="Rc13a366bd9e54cb0"/>
    <p:sldId xmlns:r="http://schemas.openxmlformats.org/officeDocument/2006/relationships" id="272" r:id="Rbbcf3350272e4539"/>
    <p:sldId xmlns:r="http://schemas.openxmlformats.org/officeDocument/2006/relationships" id="273" r:id="R0c33852b91fd4c1e"/>
    <p:sldId xmlns:r="http://schemas.openxmlformats.org/officeDocument/2006/relationships" id="274" r:id="R10d7f49f4642409e"/>
    <p:sldId xmlns:r="http://schemas.openxmlformats.org/officeDocument/2006/relationships" id="275" r:id="R7cb4bab21c514ded"/>
    <p:sldId xmlns:r="http://schemas.openxmlformats.org/officeDocument/2006/relationships" id="276" r:id="R066c4f3b8cdb45b9"/>
    <p:sldId xmlns:r="http://schemas.openxmlformats.org/officeDocument/2006/relationships" id="277" r:id="R540dccefe2fd47d8"/>
    <p:sldId xmlns:r="http://schemas.openxmlformats.org/officeDocument/2006/relationships" id="278" r:id="R2a9f5edfddce4947"/>
    <p:sldId xmlns:r="http://schemas.openxmlformats.org/officeDocument/2006/relationships" id="279" r:id="Rb4009b22605f4cc1"/>
    <p:sldId xmlns:r="http://schemas.openxmlformats.org/officeDocument/2006/relationships" id="280" r:id="Rb14c87e1cb5943d2"/>
    <p:sldId xmlns:r="http://schemas.openxmlformats.org/officeDocument/2006/relationships" id="281" r:id="R5525a92aa5384de1"/>
    <p:sldId xmlns:r="http://schemas.openxmlformats.org/officeDocument/2006/relationships" id="282" r:id="R458b0953bf4d4992"/>
    <p:sldId xmlns:r="http://schemas.openxmlformats.org/officeDocument/2006/relationships" id="283" r:id="Rb74a20ed9b4b4a38"/>
    <p:sldId xmlns:r="http://schemas.openxmlformats.org/officeDocument/2006/relationships" id="284" r:id="Ra3357dc29a0f4397"/>
    <p:sldId xmlns:r="http://schemas.openxmlformats.org/officeDocument/2006/relationships" id="285" r:id="Ra33df6420c774c89"/>
    <p:sldId xmlns:r="http://schemas.openxmlformats.org/officeDocument/2006/relationships" id="286" r:id="Re93468c8af1a4307"/>
    <p:sldId xmlns:r="http://schemas.openxmlformats.org/officeDocument/2006/relationships" id="287" r:id="R283fb533b5944235"/>
    <p:sldId xmlns:r="http://schemas.openxmlformats.org/officeDocument/2006/relationships" id="288" r:id="R985ea679643444e8"/>
    <p:sldId xmlns:r="http://schemas.openxmlformats.org/officeDocument/2006/relationships" id="289" r:id="Rb0a566aaddb8409d"/>
    <p:sldId xmlns:r="http://schemas.openxmlformats.org/officeDocument/2006/relationships" id="290" r:id="R25df4b16173b492d"/>
    <p:sldId xmlns:r="http://schemas.openxmlformats.org/officeDocument/2006/relationships" id="291" r:id="R6e28d55670474096"/>
    <p:sldId xmlns:r="http://schemas.openxmlformats.org/officeDocument/2006/relationships" id="292" r:id="Rb26472837e434130"/>
    <p:sldId xmlns:r="http://schemas.openxmlformats.org/officeDocument/2006/relationships" id="293" r:id="R44732bf2c2d94e33"/>
    <p:sldId xmlns:r="http://schemas.openxmlformats.org/officeDocument/2006/relationships" id="294" r:id="R04a791cd6bec4b5d"/>
    <p:sldId xmlns:r="http://schemas.openxmlformats.org/officeDocument/2006/relationships" id="295" r:id="R787fa4a4f8f04008"/>
  </p:sldIdLst>
  <p:sldSz cx="10692000" cy="7560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90aa7816d3a4783" /><Relationship Type="http://schemas.openxmlformats.org/officeDocument/2006/relationships/slideMaster" Target="/ppt/slideMasters/slideMaster1.xml" Id="Ra7150f57891d4214" /><Relationship Type="http://schemas.openxmlformats.org/officeDocument/2006/relationships/notesMaster" Target="/ppt/notesMasters/notesMaster1.xml" Id="R3ab642a7d3d343a2" /><Relationship Type="http://schemas.openxmlformats.org/officeDocument/2006/relationships/presProps" Target="/ppt/presProps.xml" Id="R58ed5ac53a3c4b99" /><Relationship Type="http://schemas.openxmlformats.org/officeDocument/2006/relationships/tableStyles" Target="/ppt/tableStyles.xml" Id="R3a7a08f772034a03" /><Relationship Type="http://schemas.openxmlformats.org/officeDocument/2006/relationships/slide" Target="/ppt/slides/slide1.xml" Id="R4470ed27f63f40bb" /><Relationship Type="http://schemas.openxmlformats.org/officeDocument/2006/relationships/slide" Target="/ppt/slides/slide2.xml" Id="R6b23612e81cd4898" /><Relationship Type="http://schemas.openxmlformats.org/officeDocument/2006/relationships/slide" Target="/ppt/slides/slide3.xml" Id="R8338f179fe0e4bb4" /><Relationship Type="http://schemas.openxmlformats.org/officeDocument/2006/relationships/slide" Target="/ppt/slides/slide4.xml" Id="Ra9851ffe1dc04148" /><Relationship Type="http://schemas.openxmlformats.org/officeDocument/2006/relationships/slide" Target="/ppt/slides/slide5.xml" Id="R80c5c39a61634f61" /><Relationship Type="http://schemas.openxmlformats.org/officeDocument/2006/relationships/slide" Target="/ppt/slides/slide6.xml" Id="Rf7c617457a6640f8" /><Relationship Type="http://schemas.openxmlformats.org/officeDocument/2006/relationships/slide" Target="/ppt/slides/slide7.xml" Id="Rabf5cfdf58064fa5" /><Relationship Type="http://schemas.openxmlformats.org/officeDocument/2006/relationships/slide" Target="/ppt/slides/slide8.xml" Id="R21c6272e528742d2" /><Relationship Type="http://schemas.openxmlformats.org/officeDocument/2006/relationships/slide" Target="/ppt/slides/slide9.xml" Id="R76e1297fb7fe4cd3" /><Relationship Type="http://schemas.openxmlformats.org/officeDocument/2006/relationships/slide" Target="/ppt/slides/slide10.xml" Id="R6f507a8360344978" /><Relationship Type="http://schemas.openxmlformats.org/officeDocument/2006/relationships/slide" Target="/ppt/slides/slide11.xml" Id="R6a90a634e90e436f" /><Relationship Type="http://schemas.openxmlformats.org/officeDocument/2006/relationships/slide" Target="/ppt/slides/slide12.xml" Id="R55eb8efe16434440" /><Relationship Type="http://schemas.openxmlformats.org/officeDocument/2006/relationships/slide" Target="/ppt/slides/slide13.xml" Id="R17157300533841e1" /><Relationship Type="http://schemas.openxmlformats.org/officeDocument/2006/relationships/slide" Target="/ppt/slides/slide14.xml" Id="R8d64304ccd094824" /><Relationship Type="http://schemas.openxmlformats.org/officeDocument/2006/relationships/slide" Target="/ppt/slides/slide15.xml" Id="R0a389b7ffa1047ac" /><Relationship Type="http://schemas.openxmlformats.org/officeDocument/2006/relationships/slide" Target="/ppt/slides/slide16.xml" Id="Rc13a366bd9e54cb0" /><Relationship Type="http://schemas.openxmlformats.org/officeDocument/2006/relationships/slide" Target="/ppt/slides/slide17.xml" Id="Rbbcf3350272e4539" /><Relationship Type="http://schemas.openxmlformats.org/officeDocument/2006/relationships/slide" Target="/ppt/slides/slide18.xml" Id="R0c33852b91fd4c1e" /><Relationship Type="http://schemas.openxmlformats.org/officeDocument/2006/relationships/slide" Target="/ppt/slides/slide19.xml" Id="R10d7f49f4642409e" /><Relationship Type="http://schemas.openxmlformats.org/officeDocument/2006/relationships/slide" Target="/ppt/slides/slide20.xml" Id="R7cb4bab21c514ded" /><Relationship Type="http://schemas.openxmlformats.org/officeDocument/2006/relationships/slide" Target="/ppt/slides/slide21.xml" Id="R066c4f3b8cdb45b9" /><Relationship Type="http://schemas.openxmlformats.org/officeDocument/2006/relationships/slide" Target="/ppt/slides/slide22.xml" Id="R540dccefe2fd47d8" /><Relationship Type="http://schemas.openxmlformats.org/officeDocument/2006/relationships/slide" Target="/ppt/slides/slide23.xml" Id="R2a9f5edfddce4947" /><Relationship Type="http://schemas.openxmlformats.org/officeDocument/2006/relationships/slide" Target="/ppt/slides/slide24.xml" Id="Rb4009b22605f4cc1" /><Relationship Type="http://schemas.openxmlformats.org/officeDocument/2006/relationships/slide" Target="/ppt/slides/slide25.xml" Id="Rb14c87e1cb5943d2" /><Relationship Type="http://schemas.openxmlformats.org/officeDocument/2006/relationships/slide" Target="/ppt/slides/slide26.xml" Id="R5525a92aa5384de1" /><Relationship Type="http://schemas.openxmlformats.org/officeDocument/2006/relationships/slide" Target="/ppt/slides/slide27.xml" Id="R458b0953bf4d4992" /><Relationship Type="http://schemas.openxmlformats.org/officeDocument/2006/relationships/slide" Target="/ppt/slides/slide28.xml" Id="Rb74a20ed9b4b4a38" /><Relationship Type="http://schemas.openxmlformats.org/officeDocument/2006/relationships/slide" Target="/ppt/slides/slide29.xml" Id="Ra3357dc29a0f4397" /><Relationship Type="http://schemas.openxmlformats.org/officeDocument/2006/relationships/slide" Target="/ppt/slides/slide30.xml" Id="Ra33df6420c774c89" /><Relationship Type="http://schemas.openxmlformats.org/officeDocument/2006/relationships/slide" Target="/ppt/slides/slide31.xml" Id="Re93468c8af1a4307" /><Relationship Type="http://schemas.openxmlformats.org/officeDocument/2006/relationships/slide" Target="/ppt/slides/slide32.xml" Id="R283fb533b5944235" /><Relationship Type="http://schemas.openxmlformats.org/officeDocument/2006/relationships/slide" Target="/ppt/slides/slide33.xml" Id="R985ea679643444e8" /><Relationship Type="http://schemas.openxmlformats.org/officeDocument/2006/relationships/slide" Target="/ppt/slides/slide34.xml" Id="Rb0a566aaddb8409d" /><Relationship Type="http://schemas.openxmlformats.org/officeDocument/2006/relationships/slide" Target="/ppt/slides/slide35.xml" Id="R25df4b16173b492d" /><Relationship Type="http://schemas.openxmlformats.org/officeDocument/2006/relationships/slide" Target="/ppt/slides/slide36.xml" Id="R6e28d55670474096" /><Relationship Type="http://schemas.openxmlformats.org/officeDocument/2006/relationships/slide" Target="/ppt/slides/slide37.xml" Id="Rb26472837e434130" /><Relationship Type="http://schemas.openxmlformats.org/officeDocument/2006/relationships/slide" Target="/ppt/slides/slide38.xml" Id="R44732bf2c2d94e33" /><Relationship Type="http://schemas.openxmlformats.org/officeDocument/2006/relationships/slide" Target="/ppt/slides/slide39.xml" Id="R04a791cd6bec4b5d" /><Relationship Type="http://schemas.openxmlformats.org/officeDocument/2006/relationships/slide" Target="/ppt/slides/slide40.xml" Id="R787fa4a4f8f0400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f45c63b4ea24e70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4578953a8a14461" /><Relationship Type="http://schemas.openxmlformats.org/officeDocument/2006/relationships/notesMaster" Target="/ppt/notesMasters/notesMaster1.xml" Id="Reb094b9c37f24ab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9fbf316676740b4" /><Relationship Type="http://schemas.openxmlformats.org/officeDocument/2006/relationships/notesMaster" Target="/ppt/notesMasters/notesMaster1.xml" Id="R05eedc53d63347c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686e026701a4502" /><Relationship Type="http://schemas.openxmlformats.org/officeDocument/2006/relationships/notesMaster" Target="/ppt/notesMasters/notesMaster1.xml" Id="R4e4d0d09557b443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9b822a6a334400c" /><Relationship Type="http://schemas.openxmlformats.org/officeDocument/2006/relationships/notesMaster" Target="/ppt/notesMasters/notesMaster1.xml" Id="Ra2c1cdad797f4c8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2545ff82e274939" /><Relationship Type="http://schemas.openxmlformats.org/officeDocument/2006/relationships/notesMaster" Target="/ppt/notesMasters/notesMaster1.xml" Id="Rc0f6ea6a3e2e4b24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bc7705dd9694307" /><Relationship Type="http://schemas.openxmlformats.org/officeDocument/2006/relationships/notesMaster" Target="/ppt/notesMasters/notesMaster1.xml" Id="R916f8eeaac62458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e55a05680ab4376" /><Relationship Type="http://schemas.openxmlformats.org/officeDocument/2006/relationships/notesMaster" Target="/ppt/notesMasters/notesMaster1.xml" Id="Raf812e284e5d4ee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97490fc577f42b5" /><Relationship Type="http://schemas.openxmlformats.org/officeDocument/2006/relationships/notesMaster" Target="/ppt/notesMasters/notesMaster1.xml" Id="R236e0be34357437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22defcc178f4876" /><Relationship Type="http://schemas.openxmlformats.org/officeDocument/2006/relationships/notesMaster" Target="/ppt/notesMasters/notesMaster1.xml" Id="Refc857ef59784a7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ae5b141dd974660" /><Relationship Type="http://schemas.openxmlformats.org/officeDocument/2006/relationships/notesMaster" Target="/ppt/notesMasters/notesMaster1.xml" Id="R3ba4bf91a27d458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bef5bd12dbb4ce8" /><Relationship Type="http://schemas.openxmlformats.org/officeDocument/2006/relationships/notesMaster" Target="/ppt/notesMasters/notesMaster1.xml" Id="R0ac0f3933f0544c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86d16bfe29a146c4" /><Relationship Type="http://schemas.openxmlformats.org/officeDocument/2006/relationships/notesMaster" Target="/ppt/notesMasters/notesMaster1.xml" Id="R73a4e5914e284d6e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a3e071f64be34e8c" /><Relationship Type="http://schemas.openxmlformats.org/officeDocument/2006/relationships/notesMaster" Target="/ppt/notesMasters/notesMaster1.xml" Id="Rb8450f26e8d84c0d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b0f784ff9424dc5" /><Relationship Type="http://schemas.openxmlformats.org/officeDocument/2006/relationships/notesMaster" Target="/ppt/notesMasters/notesMaster1.xml" Id="R7ff68752599647f6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8f29d5881fa434a" /><Relationship Type="http://schemas.openxmlformats.org/officeDocument/2006/relationships/notesMaster" Target="/ppt/notesMasters/notesMaster1.xml" Id="R843097003cac4ffe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07412fef0c314f60" /><Relationship Type="http://schemas.openxmlformats.org/officeDocument/2006/relationships/notesMaster" Target="/ppt/notesMasters/notesMaster1.xml" Id="R8b7e5bc695b3489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8f1918aad6cd4c3c" /><Relationship Type="http://schemas.openxmlformats.org/officeDocument/2006/relationships/notesMaster" Target="/ppt/notesMasters/notesMaster1.xml" Id="R0131b2ce93f646fe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4053971971c4d27" /><Relationship Type="http://schemas.openxmlformats.org/officeDocument/2006/relationships/notesMaster" Target="/ppt/notesMasters/notesMaster1.xml" Id="R05675e4c8cf14eee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6b21c7061b014e2c" /><Relationship Type="http://schemas.openxmlformats.org/officeDocument/2006/relationships/notesMaster" Target="/ppt/notesMasters/notesMaster1.xml" Id="R2466c30a818f4b5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54af822abb34d22" /><Relationship Type="http://schemas.openxmlformats.org/officeDocument/2006/relationships/notesMaster" Target="/ppt/notesMasters/notesMaster1.xml" Id="R895eb6808e854043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c5dd248837e34fbe" /><Relationship Type="http://schemas.openxmlformats.org/officeDocument/2006/relationships/notesMaster" Target="/ppt/notesMasters/notesMaster1.xml" Id="R47e481320e02491c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46b5b47619ac4594" /><Relationship Type="http://schemas.openxmlformats.org/officeDocument/2006/relationships/notesMaster" Target="/ppt/notesMasters/notesMaster1.xml" Id="Rb4b37ecedfa745a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185c890c0bc246c4" /><Relationship Type="http://schemas.openxmlformats.org/officeDocument/2006/relationships/notesMaster" Target="/ppt/notesMasters/notesMaster1.xml" Id="R83c9d8491d2c4e1d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a0e1f34151234495" /><Relationship Type="http://schemas.openxmlformats.org/officeDocument/2006/relationships/notesMaster" Target="/ppt/notesMasters/notesMaster1.xml" Id="R48ea1310216b466f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7405570093a44917" /><Relationship Type="http://schemas.openxmlformats.org/officeDocument/2006/relationships/notesMaster" Target="/ppt/notesMasters/notesMaster1.xml" Id="R1bd04c02ac66431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d65394f89b124126" /><Relationship Type="http://schemas.openxmlformats.org/officeDocument/2006/relationships/notesMaster" Target="/ppt/notesMasters/notesMaster1.xml" Id="Rcc1867b865604c0a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2a855818bfff4a68" /><Relationship Type="http://schemas.openxmlformats.org/officeDocument/2006/relationships/notesMaster" Target="/ppt/notesMasters/notesMaster1.xml" Id="Ref89d0c8ff1c461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7d5fc4c906354f8e" /><Relationship Type="http://schemas.openxmlformats.org/officeDocument/2006/relationships/notesMaster" Target="/ppt/notesMasters/notesMaster1.xml" Id="R1be0d5a2213d4617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b619bf3553a4056" /><Relationship Type="http://schemas.openxmlformats.org/officeDocument/2006/relationships/notesMaster" Target="/ppt/notesMasters/notesMaster1.xml" Id="R1da1b41f6e794ac8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54dc1d4b1eec4226" /><Relationship Type="http://schemas.openxmlformats.org/officeDocument/2006/relationships/notesMaster" Target="/ppt/notesMasters/notesMaster1.xml" Id="R1301f85f75fc42a2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b44453e71aeb4334" /><Relationship Type="http://schemas.openxmlformats.org/officeDocument/2006/relationships/notesMaster" Target="/ppt/notesMasters/notesMaster1.xml" Id="R8f4891810afa4f0e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0f70a34571e64bb0" /><Relationship Type="http://schemas.openxmlformats.org/officeDocument/2006/relationships/notesMaster" Target="/ppt/notesMasters/notesMaster1.xml" Id="R95e29c75f769494d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163f511a75d34915" /><Relationship Type="http://schemas.openxmlformats.org/officeDocument/2006/relationships/notesMaster" Target="/ppt/notesMasters/notesMaster1.xml" Id="Rca76a92cbb8d47cb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452fd1f1b5ca4889" /><Relationship Type="http://schemas.openxmlformats.org/officeDocument/2006/relationships/notesMaster" Target="/ppt/notesMasters/notesMaster1.xml" Id="R69f7d247c96c4a3b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b6a0f1340e374d3b" /><Relationship Type="http://schemas.openxmlformats.org/officeDocument/2006/relationships/notesMaster" Target="/ppt/notesMasters/notesMaster1.xml" Id="Rd8c20b9163d84d5a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fd7015c4ce59402d" /><Relationship Type="http://schemas.openxmlformats.org/officeDocument/2006/relationships/notesMaster" Target="/ppt/notesMasters/notesMaster1.xml" Id="R7b759af78e45483f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0348cc364a1542df" /><Relationship Type="http://schemas.openxmlformats.org/officeDocument/2006/relationships/notesMaster" Target="/ppt/notesMasters/notesMaster1.xml" Id="R63ee5388f87749d6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27ca984d11f84649" /><Relationship Type="http://schemas.openxmlformats.org/officeDocument/2006/relationships/notesMaster" Target="/ppt/notesMasters/notesMaster1.xml" Id="R8bd66246e20643a3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42dfc6c58d9f4574" /><Relationship Type="http://schemas.openxmlformats.org/officeDocument/2006/relationships/notesMaster" Target="/ppt/notesMasters/notesMaster1.xml" Id="Rc6ee3f82ddc64b12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8bdefba518b7470f" /><Relationship Type="http://schemas.openxmlformats.org/officeDocument/2006/relationships/notesMaster" Target="/ppt/notesMasters/notesMaster1.xml" Id="Rd0e828ebf1f041c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Crédito da imagem (contexto editorial): /Users/augusto/Documents/ChatGPT/TMO _ INSTITUCIONAL/site-rothschild-reference/assets/home-trade/bulk-carrier.webp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Imagem ilustrativa gerada por ImageGen para o acervo aprovado do site Taylor; não representa operação, equipe, estoque ou instalação identificados da Taylor.</a:t>
            </a:r>
          </a:p>
          <a:p xmlns:a="http://schemas.openxmlformats.org/drawingml/2006/main">
            <a:r>
              <a:t>Navio graneleiro com tampas de porão fechadas navegando em mar azul, visto do alto.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Autoria: Bruno de Boer Waskow. Perfil profissional fornecido e revisado: https://docs.google.com/document/d/12TbBa_9pkvtkHYn0hoV-7bKhIgKQuiAtgWM8PbYgOIg/edit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Bruno de Boer Waskow. Perfil profissional fornecido e revisado: https://docs.google.com/document/d/12TbBa_9pkvtkHYn0hoV-7bKhIgKQuiAtgWM8PbYgOIg/edit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Bruno de Boer Waskow. Perfil profissional fornecido e revisado: https://docs.google.com/document/d/12TbBa_9pkvtkHYn0hoV-7bKhIgKQuiAtgWM8PbYgOIg/edit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Crédito da imagem (author_portrait): Taylor Made Only · página oficial Sobre nós</a:t>
            </a:r>
          </a:p>
          <a:p xmlns:a="http://schemas.openxmlformats.org/drawingml/2006/main">
            <a:r>
              <a:t>https://taylormadeonly.com/about-us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Bruno de Boer Waskow, retrato executivo.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Autoria: Bruno de Boer Waskow. Perfil profissional fornecido e revisado: https://docs.google.com/document/d/12TbBa_9pkvtkHYn0hoV-7bKhIgKQuiAtgWM8PbYgOIg/edit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Crédito da imagem (professional_record): Caderno de evidências · Bruno de Boer Waskow · Premium V2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Página da fonte: 12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Embrapa Soja · registro do acervo profissional de Bruno de Boer Waskow.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Crédito da imagem (professional_record): Caderno de evidências · Bruno de Boer Waskow · Premium V2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Página da fonte: 12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COAMBE · Mato Grosso · registro do acervo profissional de Bruno de Boer Waskow.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Crédito da imagem (professional_record): Caderno de evidências · Bruno de Boer Waskow · Premium V2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Página da fonte: 13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Embaixada do Irã · registro do acervo profissional de Bruno de Boer Waskow.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Autoria: Bruno de Boer Waskow. Perfil profissional fornecido e revisado: https://docs.google.com/document/d/12TbBa_9pkvtkHYn0hoV-7bKhIgKQuiAtgWM8PbYgOIg/edit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Crédito da imagem (contexto editorial): /Users/augusto/Documents/ChatGPT/TMO _ INSTITUCIONAL/site-rothschild-reference/assets/agro-editorial/hero-harvest.webp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Imagem ilustrativa gerada por ImageGen para o acervo aprovado do site Taylor; não representa operação, equipe, estoque ou instalação identificados da Taylor.</a:t>
            </a:r>
          </a:p>
          <a:p xmlns:a="http://schemas.openxmlformats.org/drawingml/2006/main">
            <a:r>
              <a:t>Colheitadeira recolhendo trigo e transferindo grãos para um reboque agrícola durante a colheita.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Crédito da imagem (contexto editorial): /Users/augusto/Documents/ChatGPT/TMO _ INSTITUCIONAL/site-rothschild-reference/assets/covers/grain-storage.webp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Imagem ilustrativa gerada por ImageGen para o acervo aprovado do site Taylor; não representa operação, equipe, estoque ou instalação identificados da Taylor.</a:t>
            </a:r>
          </a:p>
          <a:p xmlns:a="http://schemas.openxmlformats.org/drawingml/2006/main">
            <a:r>
              <a:t>Complexo genérico de silos metálicos e galpões em uma paisagem rural ao fim da tarde.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Crédito da imagem (contexto editorial): /Users/augusto/Documents/ChatGPT/TMO _ INSTITUCIONAL/site-rothschild-reference/assets/sugar-editorial/product-crystal.webp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Imagem ilustrativa gerada por ImageGen para o acervo aprovado do site Taylor; não representa operação, equipe, estoque ou instalação identificados da Taylor.</a:t>
            </a:r>
          </a:p>
          <a:p xmlns:a="http://schemas.openxmlformats.org/drawingml/2006/main">
            <a:r>
              <a:t>Cristais de açúcar branco em pá metálica sobre uma superfície clara.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Crédito da imagem (contexto editorial): /Users/augusto/Documents/ChatGPT/TMO _ INSTITUCIONAL/site-rothschild-reference/assets/sugar-editorial/product-raw.webp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Imagem ilustrativa gerada por ImageGen para o acervo aprovado do site Taylor; não representa operação, equipe, estoque ou instalação identificados da Taylor.</a:t>
            </a:r>
          </a:p>
          <a:p xmlns:a="http://schemas.openxmlformats.org/drawingml/2006/main">
            <a:r>
              <a:t>Cristais dourados de açúcar bruto em pá de aço sobre uma superfície clara.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Crédito da imagem (contexto editorial): /Users/augusto/Documents/ChatGPT/TMO _ INSTITUCIONAL/site-rothschild-reference/assets/sugar-editorial/quality-lab.webp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Imagem ilustrativa gerada por ImageGen para o acervo aprovado do site Taylor; não representa operação, equipe, estoque ou instalação identificados da Taylor.</a:t>
            </a:r>
          </a:p>
          <a:p xmlns:a="http://schemas.openxmlformats.org/drawingml/2006/main">
            <a:r>
              <a:t>Mãos com luvas azuis manipulam uma amostra de açúcar junto a uma balança de laboratório.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Tabela nativo editável: Pedido e oferta.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Crédito da imagem (contexto editorial): /Users/augusto/Documents/ChatGPT/TMO _ INSTITUCIONAL/site-rothschild-reference/assets/commodity-editorial/industry/hero-meals.webp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Imagem ilustrativa gerada por ImageGen para o acervo aprovado do site Taylor; não representa operação, equipe, estoque ou instalação identificados da Taylor.</a:t>
            </a:r>
          </a:p>
          <a:p xmlns:a="http://schemas.openxmlformats.org/drawingml/2006/main">
            <a:r>
              <a:t>Farelo vegetal processado em transportador metálico dentro de uma instalação industrial genérica.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Crédito da imagem (contexto editorial): /Users/augusto/Documents/ChatGPT/TMO _ INSTITUCIONAL/site-rothschild-reference/assets/commodity-editorial/grains/product-soja.webp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Imagem ilustrativa gerada por ImageGen para o acervo aprovado do site Taylor; não representa operação, equipe, estoque ou instalação identificados da Taylor.</a:t>
            </a:r>
          </a:p>
          <a:p xmlns:a="http://schemas.openxmlformats.org/drawingml/2006/main">
            <a:r>
              <a:t>Grãos secos de soja amarela, com hilo visível, em uma pá de amostragem de aço.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Crédito da imagem (contexto editorial): /Users/augusto/Documents/ChatGPT/TMO _ INSTITUCIONAL/site-rothschild-reference/assets/commodity-editorial/industry/meal-soja.webp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Imagem ilustrativa gerada por ImageGen para o acervo aprovado do site Taylor; não representa operação, equipe, estoque ou instalação identificados da Taylor.</a:t>
            </a:r>
          </a:p>
          <a:p xmlns:a="http://schemas.openxmlformats.org/drawingml/2006/main">
            <a:r>
              <a:t>Farelo de soja com partículas e flocos claros junto a uma pá de amostragem de aço.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Referência [5]: MDIC · Comex Stat / Açúcar bruto de cana | https://www.gov.br/mdic/pt-br/assuntos/comercio-exterior/estatisticas/base-de-dados-bruta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Gráfico nativo editável: Destinos de açúcar bruto em 2025.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Unidade: milhões de toneladas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Crédito da imagem (contexto editorial): /Users/augusto/Documents/ChatGPT/TMO _ INSTITUCIONAL/site-rothschild-reference/assets/commodity-editorial/grains/product-milho.webp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Imagem ilustrativa gerada por ImageGen para o acervo aprovado do site Taylor; não representa operação, equipe, estoque ou instalação identificados da Taylor.</a:t>
            </a:r>
          </a:p>
          <a:p xmlns:a="http://schemas.openxmlformats.org/drawingml/2006/main">
            <a:r>
              <a:t>Grãos secos de milho amarelo em uma pá de amostragem metálica sobre pedra clara.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Crédito da imagem (contexto editorial): /Users/augusto/Documents/ChatGPT/TMO _ INSTITUCIONAL/site-rothschild-reference/assets/sugar-editorial/production-mill.webp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Imagem ilustrativa gerada por ImageGen para o acervo aprovado do site Taylor; não representa operação, equipe, estoque ou instalação identificados da Taylor.</a:t>
            </a:r>
          </a:p>
          <a:p xmlns:a="http://schemas.openxmlformats.org/drawingml/2006/main">
            <a:r>
              <a:t>Instalação industrial de processamento de cana, com correias, tubulações e área de recepção.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Crédito da imagem (contexto editorial): /Users/augusto/Documents/ChatGPT/TMO _ INSTITUCIONAL/tmp/caderno-exportacao-v03/generated/grain-receiving.png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Gerada por ImageGen em 03.10.2026; contexto ilustrativo sem operação identificada.</a:t>
            </a:r>
          </a:p>
          <a:p xmlns:a="http://schemas.openxmlformats.org/drawingml/2006/main">
            <a:r>
              <a:t>Caminhão com carroceria graneleira coberta em área de recepção, com silos ao fundo e dois profissionais em EPIs junto de uma amostra de grãos.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Gráfico nativo editável: Disponibilidade por janela.</a:t>
            </a:r>
          </a:p>
          <a:p xmlns:a="http://schemas.openxmlformats.org/drawingml/2006/main">
            <a:r>
              <a:t>Simulação com valores fictícios para demonstrar o preenchimento do instrumento.</a:t>
            </a:r>
          </a:p>
          <a:p xmlns:a="http://schemas.openxmlformats.org/drawingml/2006/main">
            <a:r>
              <a:t>Unidade: toneladas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Tabela nativo editável: Volume por janela.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Crédito da imagem (contexto editorial): /Users/augusto/Documents/ChatGPT/TMO _ INSTITUCIONAL/output/home-execucao/02-materiais/originais/porto/WhatsApp Image 2026-08-05 at 22.32.04 (1).jpeg</a:t>
            </a:r>
          </a:p>
          <a:p xmlns:a="http://schemas.openxmlformats.org/drawingml/2006/main">
            <a:r>
              <a:t>https://drive.google.com/file/d/1NHKqhggQ-KLbIlBS1MefvWfxgbHlp8aO/view</a:t>
            </a:r>
          </a:p>
          <a:p xmlns:a="http://schemas.openxmlformats.org/drawingml/2006/main">
            <a:r>
              <a:t>Fotografia documental do acervo portuário materializado a partir de cópia local vinculada ao Google Drive; fonte registrada no asset-manifest.json. Operador, porto, commodity e vínculo comercial não identificados.</a:t>
            </a:r>
          </a:p>
          <a:p xmlns:a="http://schemas.openxmlformats.org/drawingml/2006/main">
            <a:r>
              <a:t>Porão aberto de uma embarcação com carga granular amarelada, cercado pelo convés e equipamento marítimo.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Crédito da imagem (contexto editorial): /Users/augusto/Documents/ChatGPT/TMO _ INSTITUCIONAL/site-rothschild-reference/assets/commodity-editorial/industry/hero-ingredients.webp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Imagem ilustrativa gerada por ImageGen para o acervo aprovado do site Taylor; não representa operação, equipe, estoque ou instalação identificados da Taylor.</a:t>
            </a:r>
          </a:p>
          <a:p xmlns:a="http://schemas.openxmlformats.org/drawingml/2006/main">
            <a:r>
              <a:t>Amostra de óleo vegetal âmbar e farelo processado sobre uma bancada industrial escura.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Crédito da imagem (contexto editorial): /Users/augusto/Documents/ChatGPT/TMO _ INSTITUCIONAL/site-rothschild-reference/assets/commodity-editorial/industry/storage-tanks.webp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Imagem ilustrativa gerada por ImageGen para o acervo aprovado do site Taylor; não representa operação, equipe, estoque ou instalação identificados da Taylor.</a:t>
            </a:r>
          </a:p>
          <a:p xmlns:a="http://schemas.openxmlformats.org/drawingml/2006/main">
            <a:r>
              <a:t>Tanques cilíndricos brancos interligados por tubulações em uma instalação industrial genérica.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Referência [4]: MDIC · Exigências administrativas na exportação | https://www.gov.br/pt-br/servicos/simular-exigencias-administrativas-em-operacao-de-exportacao-ou-importacao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Gráfico nativo editável: Composição do subtotal.</a:t>
            </a:r>
          </a:p>
          <a:p xmlns:a="http://schemas.openxmlformats.org/drawingml/2006/main">
            <a:r>
              <a:t>Simulação com valores fictícios para demonstrar o preenchimento do instrumento.</a:t>
            </a:r>
          </a:p>
          <a:p xmlns:a="http://schemas.openxmlformats.org/drawingml/2006/main">
            <a:r>
              <a:t>Unidade: USD/t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Tabela nativo editável: Conta examinada.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Crédito da imagem (contexto editorial): /Users/augusto/Documents/ChatGPT/TMO _ INSTITUCIONAL/site-rothschild-reference/assets/home-trade/negotiation.webp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Imagem ilustrativa gerada por ImageGen para o acervo aprovado do site Taylor; não representa operação, equipe, estoque ou instalação identificados da Taylor.</a:t>
            </a:r>
          </a:p>
          <a:p xmlns:a="http://schemas.openxmlformats.org/drawingml/2006/main">
            <a:r>
              <a:t>Quatro profissionais em conversa comercial diante de janelas voltadas para um terminal de granéis.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Crédito da imagem (contexto editorial): /Users/augusto/Documents/ChatGPT/TMO _ INSTITUCIONAL/site-rothschild-reference/assets/commodity-editorial/grains/quality-soja.webp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Imagem ilustrativa gerada por ImageGen para o acervo aprovado do site Taylor; não representa operação, equipe, estoque ou instalação identificados da Taylor.</a:t>
            </a:r>
          </a:p>
          <a:p xmlns:a="http://schemas.openxmlformats.org/drawingml/2006/main">
            <a:r>
              <a:t>Mãos com luvas azuis seguram uma bandeja de soja e uma pinça com um grão acima da bancada.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Referência [1]: Taylor · Internacionalização: IMAT, Vessel ONE e continuidade |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Crédito da imagem (contexto editorial): /Users/augusto/Documents/ChatGPT/TMO _ INSTITUCIONAL/site-rothschild-reference/assets/home-trade/grain-trade.webp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Imagem ilustrativa gerada por ImageGen para o acervo aprovado do site Taylor; não representa operação, equipe, estoque ou instalação identificados da Taylor.</a:t>
            </a:r>
          </a:p>
          <a:p xmlns:a="http://schemas.openxmlformats.org/drawingml/2006/main">
            <a:r>
              <a:t>Terminal genérico de grãos com silos, transportadores, vagões cobertos e embarcação ao fundo.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Referência [2]: Taylor · Logística e Supply Chain |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Crédito da imagem (contexto editorial): /Users/augusto/Documents/ChatGPT/TMO _ INSTITUCIONAL/site-rothschild-reference/assets/commodity-editorial/industry/quality-liquids.webp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Imagem ilustrativa gerada por ImageGen para o acervo aprovado do site Taylor; não representa operação, equipe, estoque ou instalação identificados da Taylor.</a:t>
            </a:r>
          </a:p>
          <a:p xmlns:a="http://schemas.openxmlformats.org/drawingml/2006/main">
            <a:r>
              <a:t>Mãos enluvadas sustentam um recipiente de vidro com amostra líquida âmbar em bancada de laboratório.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Referência [3]: Taylor · Agro e commodities | 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Crédito da imagem (contexto editorial): /Users/augusto/Documents/ChatGPT/TMO _ INSTITUCIONAL/site-rothschild-reference/assets/commodity-editorial/grains/quality-meals.webp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Imagem ilustrativa gerada por ImageGen para o acervo aprovado do site Taylor; não representa operação, equipe, estoque ou instalação identificados da Taylor.</a:t>
            </a:r>
          </a:p>
          <a:p xmlns:a="http://schemas.openxmlformats.org/drawingml/2006/main">
            <a:r>
              <a:t>Mãos com luvas azuis manipulam uma amostra de farelo vegetal com espátula e bandeja de aço.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Referência [1]: Taylor · Internacionalização: IMAT, Vessel ONE e continuidade | 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Referência [2]: Taylor · Logística e Supply Chain | 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Referência [3]: Taylor · Agro e commodities | 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Referência [4]: MDIC · Exigências administrativas na exportação | https://www.gov.br/pt-br/servicos/simular-exigencias-administrativas-em-operacao-de-exportacao-ou-importacao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Referência [5]: MDIC · Comex Stat / Açúcar bruto de cana | https://www.gov.br/mdic/pt-br/assuntos/comercio-exterior/estatisticas/base-de-dados-bruta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69bf4ea60914a9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deb5ac1605b4e5c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127a6d6a97e4411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5161e78c4044d4a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1b0d001b26a42c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8137e722d3c4d0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05051076-334F-4D21-96D7-DA60F1AB59CE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69200" y="2856000"/>
            <a:ext cx="8553600" cy="109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3D9FD469-7F3E-4126-BFE0-C054800D7F48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603800" y="4158000"/>
            <a:ext cx="7484400" cy="84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8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3E92580-FC23-40FB-8F3E-CC44190AAA2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69200" y="3150000"/>
            <a:ext cx="8553600" cy="126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68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4B41ED0-A9B9-4D49-8458-307A5E4C1D6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1425" y="588000"/>
            <a:ext cx="9489150" cy="9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9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3AE0053F-23DD-41E2-92D3-FBE333D54650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1425" y="2100000"/>
            <a:ext cx="9489150" cy="470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97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004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1pPr>
            <a:lvl2pPr marL="4677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2pPr>
            <a:lvl3pPr marL="7350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3pPr>
            <a:lvl4pPr marL="10023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4pPr>
            <a:lvl5pPr marL="12696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5pPr>
            <a:lvl6pPr marL="15369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6pPr>
            <a:lvl7pPr marL="18042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7pPr>
            <a:lvl8pPr marL="20715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8pPr>
            <a:lvl9pPr marL="23388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441E099E-0CB4-4FA5-A5C0-44C10263F6D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1425" y="588000"/>
            <a:ext cx="9489150" cy="9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9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AE0699A9-D6B0-4865-8B98-DAD8F209BD3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1425" y="2100000"/>
            <a:ext cx="4410450" cy="470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8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004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1pPr>
            <a:lvl2pPr marL="4677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2pPr>
            <a:lvl3pPr marL="7350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3pPr>
            <a:lvl4pPr marL="10023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4pPr>
            <a:lvl5pPr marL="12696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5pPr>
            <a:lvl6pPr marL="15369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6pPr>
            <a:lvl7pPr marL="18042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7pPr>
            <a:lvl8pPr marL="20715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8pPr>
            <a:lvl9pPr marL="23388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BDCCFC05-3EC5-49BA-A2D5-D02E8C8A456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5680125" y="2100000"/>
            <a:ext cx="4410450" cy="470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8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004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1pPr>
            <a:lvl2pPr marL="4677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2pPr>
            <a:lvl3pPr marL="7350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3pPr>
            <a:lvl4pPr marL="10023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4pPr>
            <a:lvl5pPr marL="12696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5pPr>
            <a:lvl6pPr marL="15369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6pPr>
            <a:lvl7pPr marL="18042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7pPr>
            <a:lvl8pPr marL="20715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8pPr>
            <a:lvl9pPr marL="23388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2BBE54A1-388D-40D6-BE99-39C9A266D63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1425" y="588000"/>
            <a:ext cx="9489150" cy="9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9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94F4B65F-D5A1-448B-A803-B7301920712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1425" y="2100000"/>
            <a:ext cx="4410450" cy="470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97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004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1pPr>
            <a:lvl2pPr marL="4677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2pPr>
            <a:lvl3pPr marL="7350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3pPr>
            <a:lvl4pPr marL="10023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4pPr>
            <a:lvl5pPr marL="12696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5pPr>
            <a:lvl6pPr marL="15369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6pPr>
            <a:lvl7pPr marL="18042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7pPr>
            <a:lvl8pPr marL="20715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8pPr>
            <a:lvl9pPr marL="23388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8834547a72a40b0" /><Relationship Type="http://schemas.openxmlformats.org/officeDocument/2006/relationships/slideLayout" Target="/ppt/slideLayouts/slideLayout1.xml" Id="Rd8ab91d05e6f48eb" /><Relationship Type="http://schemas.openxmlformats.org/officeDocument/2006/relationships/slideLayout" Target="/ppt/slideLayouts/slideLayout2.xml" Id="Rd42c11ea2b9b4e31" /><Relationship Type="http://schemas.openxmlformats.org/officeDocument/2006/relationships/slideLayout" Target="/ppt/slideLayouts/slideLayout3.xml" Id="Rbded9a1c3ad24e66" /><Relationship Type="http://schemas.openxmlformats.org/officeDocument/2006/relationships/slideLayout" Target="/ppt/slideLayouts/slideLayout4.xml" Id="Rf0bb3254cf2e4eae" /><Relationship Type="http://schemas.openxmlformats.org/officeDocument/2006/relationships/slideLayout" Target="/ppt/slideLayouts/slideLayout5.xml" Id="R53d145a7d32a45c7" /><Relationship Type="http://schemas.openxmlformats.org/officeDocument/2006/relationships/slideLayout" Target="/ppt/slideLayouts/slideLayout6.xml" Id="Rbf6612e7be09425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8ab91d05e6f48eb"/>
    <p:sldLayoutId xmlns:r="http://schemas.openxmlformats.org/officeDocument/2006/relationships" id="2147483650" r:id="Rd42c11ea2b9b4e31"/>
    <p:sldLayoutId xmlns:r="http://schemas.openxmlformats.org/officeDocument/2006/relationships" id="2147483651" r:id="Rbded9a1c3ad24e66"/>
    <p:sldLayoutId xmlns:r="http://schemas.openxmlformats.org/officeDocument/2006/relationships" id="2147483652" r:id="Rf0bb3254cf2e4eae"/>
    <p:sldLayoutId xmlns:r="http://schemas.openxmlformats.org/officeDocument/2006/relationships" id="2147483653" r:id="R53d145a7d32a45c7"/>
    <p:sldLayoutId xmlns:r="http://schemas.openxmlformats.org/officeDocument/2006/relationships" id="2147483654" r:id="Rbf6612e7be09425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4c1ae2d37b342f2" /><Relationship Type="http://schemas.openxmlformats.org/officeDocument/2006/relationships/image" Target="/ppt/media/image.png" Id="R1f1c6cd4708c4ae8" /><Relationship Type="http://schemas.openxmlformats.org/officeDocument/2006/relationships/image" Target="/ppt/media/image.jpeg" Id="Rdc5835e75a384099" /><Relationship Type="http://schemas.openxmlformats.org/officeDocument/2006/relationships/notesSlide" Target="/ppt/notesSlides/notesSlide1.xml" Id="R8ee359599095463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e50d86cfd6e46b1" /><Relationship Type="http://schemas.openxmlformats.org/officeDocument/2006/relationships/image" Target="/ppt/media/image2.png" Id="R0bf823624768403b" /><Relationship Type="http://schemas.openxmlformats.org/officeDocument/2006/relationships/notesSlide" Target="/ppt/notesSlides/notesSlide2.xml" Id="R019167b0abe4496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51b98819ea7485c" /><Relationship Type="http://schemas.openxmlformats.org/officeDocument/2006/relationships/image" Target="/ppt/media/image3.png" Id="R932d8dd0cb314d31" /><Relationship Type="http://schemas.openxmlformats.org/officeDocument/2006/relationships/notesSlide" Target="/ppt/notesSlides/notesSlide3.xml" Id="R9d28e95fb988405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9ad4307cabe444c" /><Relationship Type="http://schemas.openxmlformats.org/officeDocument/2006/relationships/image" Target="/ppt/media/image4.png" Id="R5de5accfbd264138" /><Relationship Type="http://schemas.openxmlformats.org/officeDocument/2006/relationships/image" Target="/ppt/media/image2.jpeg" Id="R915e1787d5304922" /><Relationship Type="http://schemas.openxmlformats.org/officeDocument/2006/relationships/notesSlide" Target="/ppt/notesSlides/notesSlide4.xml" Id="Rbb76436342f34e9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ea4b4bb9a594b09" /><Relationship Type="http://schemas.openxmlformats.org/officeDocument/2006/relationships/image" Target="/ppt/media/image5.png" Id="R95727ce3309f434b" /><Relationship Type="http://schemas.openxmlformats.org/officeDocument/2006/relationships/image" Target="/ppt/media/image3.jpeg" Id="R9ce17c8a17944f59" /><Relationship Type="http://schemas.openxmlformats.org/officeDocument/2006/relationships/image" Target="/ppt/media/image4.jpeg" Id="R39951faa28214217" /><Relationship Type="http://schemas.openxmlformats.org/officeDocument/2006/relationships/image" Target="/ppt/media/image5.jpeg" Id="R6d1aeff5c8bf4b18" /><Relationship Type="http://schemas.openxmlformats.org/officeDocument/2006/relationships/notesSlide" Target="/ppt/notesSlides/notesSlide5.xml" Id="R1ef77fa54ba34d2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a56e2d5c104287" /><Relationship Type="http://schemas.openxmlformats.org/officeDocument/2006/relationships/image" Target="/ppt/media/image6.png" Id="R5851b06ea25e4448" /><Relationship Type="http://schemas.openxmlformats.org/officeDocument/2006/relationships/notesSlide" Target="/ppt/notesSlides/notesSlide6.xml" Id="R2b69176d3b73441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63e170618844218" /><Relationship Type="http://schemas.openxmlformats.org/officeDocument/2006/relationships/image" Target="/ppt/media/image7.png" Id="R0c1202ce4b8440b1" /><Relationship Type="http://schemas.openxmlformats.org/officeDocument/2006/relationships/notesSlide" Target="/ppt/notesSlides/notesSlide7.xml" Id="R4144dde667c24467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b7c12ff5ff04318" /><Relationship Type="http://schemas.openxmlformats.org/officeDocument/2006/relationships/image" Target="/ppt/media/image8.png" Id="R0dcae1e90e154f8e" /><Relationship Type="http://schemas.openxmlformats.org/officeDocument/2006/relationships/image" Target="/ppt/media/image6.jpeg" Id="Rea11101ad81842c0" /><Relationship Type="http://schemas.openxmlformats.org/officeDocument/2006/relationships/notesSlide" Target="/ppt/notesSlides/notesSlide8.xml" Id="R596158c9d4aa4c3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2a4ad9d3f844048" /><Relationship Type="http://schemas.openxmlformats.org/officeDocument/2006/relationships/image" Target="/ppt/media/image9.png" Id="R5b9f1056a65d4807" /><Relationship Type="http://schemas.openxmlformats.org/officeDocument/2006/relationships/image" Target="/ppt/media/image7.jpeg" Id="R3b399c81d95d454d" /><Relationship Type="http://schemas.openxmlformats.org/officeDocument/2006/relationships/notesSlide" Target="/ppt/notesSlides/notesSlide9.xml" Id="R96908f9c84a64e2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6332d346ae4d4a" /><Relationship Type="http://schemas.openxmlformats.org/officeDocument/2006/relationships/image" Target="/ppt/media/image10.png" Id="R0c6720ed86704212" /><Relationship Type="http://schemas.openxmlformats.org/officeDocument/2006/relationships/image" Target="/ppt/media/image8.jpeg" Id="R1e98ebcfc4b74ff2" /><Relationship Type="http://schemas.openxmlformats.org/officeDocument/2006/relationships/notesSlide" Target="/ppt/notesSlides/notesSlide10.xml" Id="Re5e7d202db3d4cdf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cc1f9909cf742a3" /><Relationship Type="http://schemas.openxmlformats.org/officeDocument/2006/relationships/image" Target="/ppt/media/image11.png" Id="Re6798bc05d2c41a4" /><Relationship Type="http://schemas.openxmlformats.org/officeDocument/2006/relationships/image" Target="/ppt/media/image9.jpeg" Id="R40f03406ae3841ff" /><Relationship Type="http://schemas.openxmlformats.org/officeDocument/2006/relationships/notesSlide" Target="/ppt/notesSlides/notesSlide11.xml" Id="R0964445ab48a482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729e61f2ae74bb0" /><Relationship Type="http://schemas.openxmlformats.org/officeDocument/2006/relationships/image" Target="/ppt/media/image12.png" Id="R6768c86192af49bb" /><Relationship Type="http://schemas.openxmlformats.org/officeDocument/2006/relationships/image" Target="/ppt/media/image10.jpeg" Id="R095f9fc91a5b4bfe" /><Relationship Type="http://schemas.openxmlformats.org/officeDocument/2006/relationships/notesSlide" Target="/ppt/notesSlides/notesSlide12.xml" Id="R0c7d9ca009ae495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4aa7eafd2554c1e" /><Relationship Type="http://schemas.openxmlformats.org/officeDocument/2006/relationships/image" Target="/ppt/media/image13.png" Id="Rfea2a04282fd45ec" /><Relationship Type="http://schemas.openxmlformats.org/officeDocument/2006/relationships/notesSlide" Target="/ppt/notesSlides/notesSlide13.xml" Id="R0888855a6e174f1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fc69ea96a8c475c" /><Relationship Type="http://schemas.openxmlformats.org/officeDocument/2006/relationships/image" Target="/ppt/media/image14.png" Id="R2e67e5fb44f34950" /><Relationship Type="http://schemas.openxmlformats.org/officeDocument/2006/relationships/image" Target="/ppt/media/image11.jpeg" Id="Rc26621362b9f4182" /><Relationship Type="http://schemas.openxmlformats.org/officeDocument/2006/relationships/notesSlide" Target="/ppt/notesSlides/notesSlide14.xml" Id="R824d612e9f07418d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22e86232e1e48e9" /><Relationship Type="http://schemas.openxmlformats.org/officeDocument/2006/relationships/image" Target="/ppt/media/image15.png" Id="R140bed1546434d34" /><Relationship Type="http://schemas.openxmlformats.org/officeDocument/2006/relationships/image" Target="/ppt/media/image12.jpeg" Id="R85acbcf1023245a5" /><Relationship Type="http://schemas.openxmlformats.org/officeDocument/2006/relationships/notesSlide" Target="/ppt/notesSlides/notesSlide15.xml" Id="Rec68d1167e45453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097f9fe8eec4ddd" /><Relationship Type="http://schemas.openxmlformats.org/officeDocument/2006/relationships/image" Target="/ppt/media/image16.png" Id="R53a3ce35af7c4ef6" /><Relationship Type="http://schemas.openxmlformats.org/officeDocument/2006/relationships/image" Target="/ppt/media/image13.jpeg" Id="R827ab23e287a42c8" /><Relationship Type="http://schemas.openxmlformats.org/officeDocument/2006/relationships/notesSlide" Target="/ppt/notesSlides/notesSlide16.xml" Id="R5c349c17fbc44f6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fc8c216fdef4157" /><Relationship Type="http://schemas.openxmlformats.org/officeDocument/2006/relationships/image" Target="/ppt/media/image17.png" Id="R8b2102690308426d" /><Relationship Type="http://schemas.openxmlformats.org/officeDocument/2006/relationships/chart" Target="/ppt/slides/charts/chart1.xml" Id="Ra87caa6ee2f24fd9" /><Relationship Type="http://schemas.openxmlformats.org/officeDocument/2006/relationships/notesSlide" Target="/ppt/notesSlides/notesSlide17.xml" Id="R374bedb3fb164e32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3f24b28fa7248c3" /><Relationship Type="http://schemas.openxmlformats.org/officeDocument/2006/relationships/image" Target="/ppt/media/image18.png" Id="Rc0232a1b260a4fe9" /><Relationship Type="http://schemas.openxmlformats.org/officeDocument/2006/relationships/image" Target="/ppt/media/image14.jpeg" Id="Rc5f4d45968614090" /><Relationship Type="http://schemas.openxmlformats.org/officeDocument/2006/relationships/notesSlide" Target="/ppt/notesSlides/notesSlide18.xml" Id="R38fecf1db6bf498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f2013ade25e46da" /><Relationship Type="http://schemas.openxmlformats.org/officeDocument/2006/relationships/image" Target="/ppt/media/image19.png" Id="R5067460db4cb486a" /><Relationship Type="http://schemas.openxmlformats.org/officeDocument/2006/relationships/image" Target="/ppt/media/image15.jpeg" Id="Rd06495f63f564882" /><Relationship Type="http://schemas.openxmlformats.org/officeDocument/2006/relationships/notesSlide" Target="/ppt/notesSlides/notesSlide19.xml" Id="Rf103dfc683434f96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6c015b3347c43af" /><Relationship Type="http://schemas.openxmlformats.org/officeDocument/2006/relationships/image" Target="/ppt/media/image20.png" Id="Rf846f3922e114eb1" /><Relationship Type="http://schemas.openxmlformats.org/officeDocument/2006/relationships/image" Target="/ppt/media/image16.jpeg" Id="R4b452d3963af4db3" /><Relationship Type="http://schemas.openxmlformats.org/officeDocument/2006/relationships/notesSlide" Target="/ppt/notesSlides/notesSlide20.xml" Id="R713363c4f67b44dd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729a6ae0ddb4681" /><Relationship Type="http://schemas.openxmlformats.org/officeDocument/2006/relationships/image" Target="/ppt/media/image21.png" Id="Rec4559b562044b83" /><Relationship Type="http://schemas.openxmlformats.org/officeDocument/2006/relationships/chart" Target="/ppt/slides/charts/chart2.xml" Id="Rfc052b502fea4b3f" /><Relationship Type="http://schemas.openxmlformats.org/officeDocument/2006/relationships/notesSlide" Target="/ppt/notesSlides/notesSlide21.xml" Id="R88dcd9b3ce7a4d1b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888dd2e567b45e3" /><Relationship Type="http://schemas.openxmlformats.org/officeDocument/2006/relationships/image" Target="/ppt/media/image22.png" Id="Re6f295aa0de84faf" /><Relationship Type="http://schemas.openxmlformats.org/officeDocument/2006/relationships/image" Target="/ppt/media/image17.jpeg" Id="R0ce952c485bf4291" /><Relationship Type="http://schemas.openxmlformats.org/officeDocument/2006/relationships/notesSlide" Target="/ppt/notesSlides/notesSlide22.xml" Id="R6ae5aafbb64d47d4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c305e4e997b4334" /><Relationship Type="http://schemas.openxmlformats.org/officeDocument/2006/relationships/image" Target="/ppt/media/image23.png" Id="Rfdf4badf92ea4aea" /><Relationship Type="http://schemas.openxmlformats.org/officeDocument/2006/relationships/image" Target="/ppt/media/image18.jpeg" Id="R36d751cf865146cf" /><Relationship Type="http://schemas.openxmlformats.org/officeDocument/2006/relationships/notesSlide" Target="/ppt/notesSlides/notesSlide23.xml" Id="R3dba387d2a6b467b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aaf781b92fb4383" /><Relationship Type="http://schemas.openxmlformats.org/officeDocument/2006/relationships/image" Target="/ppt/media/image24.png" Id="R4666c1f0b1b24eab" /><Relationship Type="http://schemas.openxmlformats.org/officeDocument/2006/relationships/image" Target="/ppt/media/image19.jpeg" Id="Rfbce5c212ced4fa9" /><Relationship Type="http://schemas.openxmlformats.org/officeDocument/2006/relationships/notesSlide" Target="/ppt/notesSlides/notesSlide24.xml" Id="Rdd3a9c6ff9b44af8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0e7c73a81494bf6" /><Relationship Type="http://schemas.openxmlformats.org/officeDocument/2006/relationships/image" Target="/ppt/media/image25.png" Id="R100ef6eb95f246bd" /><Relationship Type="http://schemas.openxmlformats.org/officeDocument/2006/relationships/notesSlide" Target="/ppt/notesSlides/notesSlide25.xml" Id="Rfa64bade314a4e97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2aee26d78145a5" /><Relationship Type="http://schemas.openxmlformats.org/officeDocument/2006/relationships/image" Target="/ppt/media/image26.png" Id="R49f8e42bbe794f74" /><Relationship Type="http://schemas.openxmlformats.org/officeDocument/2006/relationships/chart" Target="/ppt/slides/charts/chart3.xml" Id="R1ad5784d4da14da4" /><Relationship Type="http://schemas.openxmlformats.org/officeDocument/2006/relationships/notesSlide" Target="/ppt/notesSlides/notesSlide26.xml" Id="R1978865137694048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8ec20b0e9f74b6b" /><Relationship Type="http://schemas.openxmlformats.org/officeDocument/2006/relationships/image" Target="/ppt/media/image27.png" Id="R764e2757b42a409b" /><Relationship Type="http://schemas.openxmlformats.org/officeDocument/2006/relationships/notesSlide" Target="/ppt/notesSlides/notesSlide27.xml" Id="R4c8bd6c40be84240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c31a56761943cd" /><Relationship Type="http://schemas.openxmlformats.org/officeDocument/2006/relationships/image" Target="/ppt/media/image28.png" Id="R3d006f837f904e8e" /><Relationship Type="http://schemas.openxmlformats.org/officeDocument/2006/relationships/image" Target="/ppt/media/image20.jpeg" Id="Rb1fc1bee6a8a4d46" /><Relationship Type="http://schemas.openxmlformats.org/officeDocument/2006/relationships/notesSlide" Target="/ppt/notesSlides/notesSlide28.xml" Id="R5eb62ba5134f4f0b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c5093f68d5e4377" /><Relationship Type="http://schemas.openxmlformats.org/officeDocument/2006/relationships/image" Target="/ppt/media/image29.png" Id="R8aa1348055f94a34" /><Relationship Type="http://schemas.openxmlformats.org/officeDocument/2006/relationships/image" Target="/ppt/media/image21.jpeg" Id="R647f95fc1f8c491e" /><Relationship Type="http://schemas.openxmlformats.org/officeDocument/2006/relationships/notesSlide" Target="/ppt/notesSlides/notesSlide29.xml" Id="R17974000311840c9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c9a72438df469b" /><Relationship Type="http://schemas.openxmlformats.org/officeDocument/2006/relationships/image" Target="/ppt/media/image30.png" Id="R1445fe6c23654463" /><Relationship Type="http://schemas.openxmlformats.org/officeDocument/2006/relationships/image" Target="/ppt/media/image22.jpeg" Id="Rc68df6cae38e45b2" /><Relationship Type="http://schemas.openxmlformats.org/officeDocument/2006/relationships/notesSlide" Target="/ppt/notesSlides/notesSlide30.xml" Id="Rd3b2e613534043b2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288e3cf4f8e48c7" /><Relationship Type="http://schemas.openxmlformats.org/officeDocument/2006/relationships/image" Target="/ppt/media/image31.png" Id="Rd705f2f11f0b4e73" /><Relationship Type="http://schemas.openxmlformats.org/officeDocument/2006/relationships/notesSlide" Target="/ppt/notesSlides/notesSlide31.xml" Id="Rd44e1250ef084529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f5926163f8b44f5" /><Relationship Type="http://schemas.openxmlformats.org/officeDocument/2006/relationships/image" Target="/ppt/media/image32.png" Id="Rd4bb8007d1ba4b91" /><Relationship Type="http://schemas.openxmlformats.org/officeDocument/2006/relationships/image" Target="/ppt/media/image23.jpeg" Id="R0ebffcd174db464f" /><Relationship Type="http://schemas.openxmlformats.org/officeDocument/2006/relationships/notesSlide" Target="/ppt/notesSlides/notesSlide32.xml" Id="Rff7b05f102914f6d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fa9387ddaba4f09" /><Relationship Type="http://schemas.openxmlformats.org/officeDocument/2006/relationships/image" Target="/ppt/media/image33.png" Id="R1451bbfa07c14c4d" /><Relationship Type="http://schemas.openxmlformats.org/officeDocument/2006/relationships/notesSlide" Target="/ppt/notesSlides/notesSlide33.xml" Id="R773c46efc64b4bf9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60276defd6d4e5f" /><Relationship Type="http://schemas.openxmlformats.org/officeDocument/2006/relationships/image" Target="/ppt/media/image34.png" Id="R60a088f49a1e47be" /><Relationship Type="http://schemas.openxmlformats.org/officeDocument/2006/relationships/image" Target="/ppt/media/image24.jpeg" Id="R19c5d2f4db5745f6" /><Relationship Type="http://schemas.openxmlformats.org/officeDocument/2006/relationships/notesSlide" Target="/ppt/notesSlides/notesSlide34.xml" Id="R311656eb3b0147b0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08ec03053b64f57" /><Relationship Type="http://schemas.openxmlformats.org/officeDocument/2006/relationships/image" Target="/ppt/media/image35.png" Id="R4e29705f27a84fe3" /><Relationship Type="http://schemas.openxmlformats.org/officeDocument/2006/relationships/notesSlide" Target="/ppt/notesSlides/notesSlide35.xml" Id="R79fd438b40614f32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067ba746a7f4bdc" /><Relationship Type="http://schemas.openxmlformats.org/officeDocument/2006/relationships/image" Target="/ppt/media/image36.png" Id="R4915d80ef9c24909" /><Relationship Type="http://schemas.openxmlformats.org/officeDocument/2006/relationships/notesSlide" Target="/ppt/notesSlides/notesSlide36.xml" Id="R3edd1d069a194b78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c2b1f3bbc424298" /><Relationship Type="http://schemas.openxmlformats.org/officeDocument/2006/relationships/image" Target="/ppt/media/image37.png" Id="Rdc3cc6f8465c472b" /><Relationship Type="http://schemas.openxmlformats.org/officeDocument/2006/relationships/notesSlide" Target="/ppt/notesSlides/notesSlide37.xml" Id="R83c9e93e59b34df2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6fd1149da484fea" /><Relationship Type="http://schemas.openxmlformats.org/officeDocument/2006/relationships/image" Target="/ppt/media/image38.png" Id="R33dea637bf684e6c" /><Relationship Type="http://schemas.openxmlformats.org/officeDocument/2006/relationships/notesSlide" Target="/ppt/notesSlides/notesSlide38.xml" Id="Rafdc4ccac57b44b7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c9e7fe5f8a49a2" /><Relationship Type="http://schemas.openxmlformats.org/officeDocument/2006/relationships/image" Target="/ppt/media/image39.png" Id="Raae17eb0eef54a25" /><Relationship Type="http://schemas.openxmlformats.org/officeDocument/2006/relationships/notesSlide" Target="/ppt/notesSlides/notesSlide39.xml" Id="R48140c380bcb4696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d00ac26cc8a4810" /><Relationship Type="http://schemas.openxmlformats.org/officeDocument/2006/relationships/image" Target="/ppt/media/image40.png" Id="R8f4be9105b9449dd" /><Relationship Type="http://schemas.openxmlformats.org/officeDocument/2006/relationships/notesSlide" Target="/ppt/notesSlides/notesSlide40.xml" Id="R34e181cbd4124ee1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Exportações</c:v>
          </c:tx>
          <c:spPr>
            <a:solidFill xmlns:a="http://schemas.openxmlformats.org/drawingml/2006/main">
              <a:srgbClr val="A7ACB2"/>
            </a:solidFill>
            <a:ln xmlns:a="http://schemas.openxmlformats.org/drawingml/2006/main" w="0">
              <a:noFill/>
            </a:ln>
          </c:spPr>
          <c:dPt>
            <c:idx val="8"/>
            <c:invertIfNegative val="0"/>
            <c:spPr>
              <a:solidFill xmlns:a="http://schemas.openxmlformats.org/drawingml/2006/main">
                <a:srgbClr val="0A4CCF"/>
              </a:solidFill>
              <a:ln xmlns:a="http://schemas.openxmlformats.org/drawingml/2006/main" w="0">
                <a:noFill/>
                <a:prstDash val="solid"/>
              </a:ln>
            </c:spPr>
          </c:dPt>
          <c:dPt>
            <c:idx val="7"/>
            <c:invertIfNegative val="0"/>
            <c:spPr>
              <a:solidFill xmlns:a="http://schemas.openxmlformats.org/drawingml/2006/main">
                <a:srgbClr val="A7ACB2"/>
              </a:solidFill>
              <a:ln xmlns:a="http://schemas.openxmlformats.org/drawingml/2006/main" w="0">
                <a:noFill/>
                <a:prstDash val="solid"/>
              </a:ln>
            </c:spPr>
          </c:dPt>
          <c:dPt>
            <c:idx val="6"/>
            <c:invertIfNegative val="0"/>
            <c:spPr>
              <a:solidFill xmlns:a="http://schemas.openxmlformats.org/drawingml/2006/main">
                <a:srgbClr val="A7ACB2"/>
              </a:solidFill>
              <a:ln xmlns:a="http://schemas.openxmlformats.org/drawingml/2006/main" w="0">
                <a:noFill/>
                <a:prstDash val="solid"/>
              </a:ln>
            </c:spPr>
          </c:dPt>
          <c:dPt>
            <c:idx val="5"/>
            <c:invertIfNegative val="0"/>
            <c:spPr>
              <a:solidFill xmlns:a="http://schemas.openxmlformats.org/drawingml/2006/main">
                <a:srgbClr val="A7ACB2"/>
              </a:solidFill>
              <a:ln xmlns:a="http://schemas.openxmlformats.org/drawingml/2006/main" w="0">
                <a:noFill/>
                <a:prstDash val="solid"/>
              </a:ln>
            </c:spPr>
          </c:dPt>
          <c:dPt>
            <c:idx val="4"/>
            <c:invertIfNegative val="0"/>
            <c:spPr>
              <a:solidFill xmlns:a="http://schemas.openxmlformats.org/drawingml/2006/main">
                <a:srgbClr val="A7ACB2"/>
              </a:solidFill>
              <a:ln xmlns:a="http://schemas.openxmlformats.org/drawingml/2006/main" w="0">
                <a:noFill/>
                <a:prstDash val="solid"/>
              </a:ln>
            </c:spPr>
          </c:dPt>
          <c:dPt>
            <c:idx val="3"/>
            <c:invertIfNegative val="0"/>
            <c:spPr>
              <a:solidFill xmlns:a="http://schemas.openxmlformats.org/drawingml/2006/main">
                <a:srgbClr val="A7ACB2"/>
              </a:solidFill>
              <a:ln xmlns:a="http://schemas.openxmlformats.org/drawingml/2006/main" w="0">
                <a:noFill/>
                <a:prstDash val="solid"/>
              </a:ln>
            </c:spPr>
          </c:dPt>
          <c:dPt>
            <c:idx val="2"/>
            <c:invertIfNegative val="0"/>
            <c:spPr>
              <a:solidFill xmlns:a="http://schemas.openxmlformats.org/drawingml/2006/main">
                <a:srgbClr val="A7ACB2"/>
              </a:solidFill>
              <a:ln xmlns:a="http://schemas.openxmlformats.org/drawingml/2006/main" w="0">
                <a:noFill/>
                <a:prstDash val="solid"/>
              </a:ln>
            </c:spPr>
          </c:dPt>
          <c:dPt>
            <c:idx val="1"/>
            <c:invertIfNegative val="0"/>
            <c:spPr>
              <a:solidFill xmlns:a="http://schemas.openxmlformats.org/drawingml/2006/main">
                <a:srgbClr val="A7ACB2"/>
              </a:solidFill>
              <a:ln xmlns:a="http://schemas.openxmlformats.org/drawingml/2006/main" w="0">
                <a:noFill/>
                <a:prstDash val="solid"/>
              </a:ln>
            </c:spPr>
          </c:dPt>
          <c:dPt>
            <c:idx val="0"/>
            <c:invertIfNegative val="0"/>
            <c:spPr>
              <a:solidFill xmlns:a="http://schemas.openxmlformats.org/drawingml/2006/main">
                <a:srgbClr val="CCD0D4"/>
              </a:solidFill>
              <a:ln xmlns:a="http://schemas.openxmlformats.org/drawingml/2006/main" w="0">
                <a:noFill/>
                <a:prstDash val="solid"/>
              </a:ln>
            </c:spPr>
          </c:dPt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050">
                        <a:solidFill>
                          <a:srgbClr val="17191A"/>
                        </a:solidFill>
                        <a:latin typeface="Inter"/>
                        <a:ea typeface="Inter"/>
                        <a:cs typeface="Inter"/>
                      </a:rPr>
                      <a:t>10,74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050">
                      <a:solidFill>
                        <a:srgbClr val="17191A"/>
                      </a:solidFill>
                      <a:latin typeface="Inter"/>
                      <a:ea typeface="Inter"/>
                      <a:cs typeface="Inter"/>
                    </a:defRPr>
                  </a:pPr>
                </a:p>
              </c:txPr>
              <c:dLblPos val="outEnd"/>
              <c:showVal val="0"/>
            </c:dLbl>
            <c:dLbl>
              <c:idx val="1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050">
                        <a:solidFill>
                          <a:srgbClr val="17191A"/>
                        </a:solidFill>
                        <a:latin typeface="Inter"/>
                        <a:ea typeface="Inter"/>
                        <a:cs typeface="Inter"/>
                      </a:rPr>
                      <a:t>1,63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050">
                      <a:solidFill>
                        <a:srgbClr val="17191A"/>
                      </a:solidFill>
                      <a:latin typeface="Inter"/>
                      <a:ea typeface="Inter"/>
                      <a:cs typeface="Inter"/>
                    </a:defRPr>
                  </a:pPr>
                </a:p>
              </c:txPr>
              <c:dLblPos val="outEnd"/>
              <c:showVal val="0"/>
            </c:dLbl>
            <c:dLbl>
              <c:idx val="2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050">
                        <a:solidFill>
                          <a:srgbClr val="17191A"/>
                        </a:solidFill>
                        <a:latin typeface="Inter"/>
                        <a:ea typeface="Inter"/>
                        <a:cs typeface="Inter"/>
                      </a:rPr>
                      <a:t>1,73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050">
                      <a:solidFill>
                        <a:srgbClr val="17191A"/>
                      </a:solidFill>
                      <a:latin typeface="Inter"/>
                      <a:ea typeface="Inter"/>
                      <a:cs typeface="Inter"/>
                    </a:defRPr>
                  </a:pPr>
                </a:p>
              </c:txPr>
              <c:dLblPos val="outEnd"/>
              <c:showVal val="0"/>
            </c:dLbl>
            <c:dLbl>
              <c:idx val="3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050">
                        <a:solidFill>
                          <a:srgbClr val="17191A"/>
                        </a:solidFill>
                        <a:latin typeface="Inter"/>
                        <a:ea typeface="Inter"/>
                        <a:cs typeface="Inter"/>
                      </a:rPr>
                      <a:t>1,85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050">
                      <a:solidFill>
                        <a:srgbClr val="17191A"/>
                      </a:solidFill>
                      <a:latin typeface="Inter"/>
                      <a:ea typeface="Inter"/>
                      <a:cs typeface="Inter"/>
                    </a:defRPr>
                  </a:pPr>
                </a:p>
              </c:txPr>
              <c:dLblPos val="outEnd"/>
              <c:showVal val="0"/>
            </c:dLbl>
            <c:dLbl>
              <c:idx val="4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050">
                        <a:solidFill>
                          <a:srgbClr val="17191A"/>
                        </a:solidFill>
                        <a:latin typeface="Inter"/>
                        <a:ea typeface="Inter"/>
                        <a:cs typeface="Inter"/>
                      </a:rPr>
                      <a:t>1,93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050">
                      <a:solidFill>
                        <a:srgbClr val="17191A"/>
                      </a:solidFill>
                      <a:latin typeface="Inter"/>
                      <a:ea typeface="Inter"/>
                      <a:cs typeface="Inter"/>
                    </a:defRPr>
                  </a:pPr>
                </a:p>
              </c:txPr>
              <c:dLblPos val="outEnd"/>
              <c:showVal val="0"/>
            </c:dLbl>
            <c:dLbl>
              <c:idx val="5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050">
                        <a:solidFill>
                          <a:srgbClr val="17191A"/>
                        </a:solidFill>
                        <a:latin typeface="Inter"/>
                        <a:ea typeface="Inter"/>
                        <a:cs typeface="Inter"/>
                      </a:rPr>
                      <a:t>2,08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050">
                      <a:solidFill>
                        <a:srgbClr val="17191A"/>
                      </a:solidFill>
                      <a:latin typeface="Inter"/>
                      <a:ea typeface="Inter"/>
                      <a:cs typeface="Inter"/>
                    </a:defRPr>
                  </a:pPr>
                </a:p>
              </c:txPr>
              <c:dLblPos val="outEnd"/>
              <c:showVal val="0"/>
            </c:dLbl>
            <c:dLbl>
              <c:idx val="6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050">
                        <a:solidFill>
                          <a:srgbClr val="17191A"/>
                        </a:solidFill>
                        <a:latin typeface="Inter"/>
                        <a:ea typeface="Inter"/>
                        <a:cs typeface="Inter"/>
                      </a:rPr>
                      <a:t>2,13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050">
                      <a:solidFill>
                        <a:srgbClr val="17191A"/>
                      </a:solidFill>
                      <a:latin typeface="Inter"/>
                      <a:ea typeface="Inter"/>
                      <a:cs typeface="Inter"/>
                    </a:defRPr>
                  </a:pPr>
                </a:p>
              </c:txPr>
              <c:dLblPos val="outEnd"/>
              <c:showVal val="0"/>
            </c:dLbl>
            <c:dLbl>
              <c:idx val="7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050">
                        <a:solidFill>
                          <a:srgbClr val="17191A"/>
                        </a:solidFill>
                        <a:latin typeface="Inter"/>
                        <a:ea typeface="Inter"/>
                        <a:cs typeface="Inter"/>
                      </a:rPr>
                      <a:t>2,63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050">
                      <a:solidFill>
                        <a:srgbClr val="17191A"/>
                      </a:solidFill>
                      <a:latin typeface="Inter"/>
                      <a:ea typeface="Inter"/>
                      <a:cs typeface="Inter"/>
                    </a:defRPr>
                  </a:pPr>
                </a:p>
              </c:txPr>
              <c:dLblPos val="outEnd"/>
              <c:showVal val="0"/>
            </c:dLbl>
            <c:dLbl>
              <c:idx val="8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050">
                        <a:solidFill>
                          <a:srgbClr val="17191A"/>
                        </a:solidFill>
                        <a:latin typeface="Inter"/>
                        <a:ea typeface="Inter"/>
                        <a:cs typeface="Inter"/>
                      </a:rPr>
                      <a:t>4,74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050">
                      <a:solidFill>
                        <a:srgbClr val="17191A"/>
                      </a:solidFill>
                      <a:latin typeface="Inter"/>
                      <a:ea typeface="Inter"/>
                      <a:cs typeface="Inter"/>
                    </a:defRPr>
                  </a:pPr>
                </a:p>
              </c:txPr>
              <c:dLblPos val="outEnd"/>
              <c:showVal val="0"/>
            </c:dLbl>
          </c:dLbls>
          <c:cat>
            <c:strRef>
              <c:f>'Chart Data'!$A$2:$A$10</c:f>
              <c:strCache>
                <c:ptCount val="9"/>
                <c:pt idx="0">
                  <c:v>Outros destinos</c:v>
                </c:pt>
                <c:pt idx="1">
                  <c:v>Nigéria</c:v>
                </c:pt>
                <c:pt idx="2">
                  <c:v>Emirados Árabes Unidos</c:v>
                </c:pt>
                <c:pt idx="3">
                  <c:v>Arábia Saudita</c:v>
                </c:pt>
                <c:pt idx="4">
                  <c:v>Indonésia</c:v>
                </c:pt>
                <c:pt idx="5">
                  <c:v>Bangladesh</c:v>
                </c:pt>
                <c:pt idx="6">
                  <c:v>Argélia</c:v>
                </c:pt>
                <c:pt idx="7">
                  <c:v>Índia</c:v>
                </c:pt>
                <c:pt idx="8">
                  <c:v>China</c:v>
                </c:pt>
              </c:strCache>
            </c:strRef>
          </c:cat>
          <c:val>
            <c:numRef>
              <c:f>'Chart Data'!$B$2:$B$10</c:f>
              <c:numCache>
                <c:formatCode>0.00</c:formatCode>
                <c:ptCount val="9"/>
                <c:pt idx="0">
                  <c:v>10.744050854</c:v>
                </c:pt>
                <c:pt idx="1">
                  <c:v>1.625572224</c:v>
                </c:pt>
                <c:pt idx="2">
                  <c:v>1.726754153</c:v>
                </c:pt>
                <c:pt idx="3">
                  <c:v>1.847909668</c:v>
                </c:pt>
                <c:pt idx="4">
                  <c:v>1.934085829</c:v>
                </c:pt>
                <c:pt idx="5">
                  <c:v>2.081095342</c:v>
                </c:pt>
                <c:pt idx="6">
                  <c:v>2.12516588</c:v>
                </c:pt>
                <c:pt idx="7">
                  <c:v>2.629686334</c:v>
                </c:pt>
                <c:pt idx="8">
                  <c:v>4.741946503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050">
                  <a:solidFill>
                    <a:srgbClr val="17191A"/>
                  </a:solidFill>
                  <a:latin typeface="Inter"/>
                  <a:ea typeface="Inter"/>
                  <a:cs typeface="Inter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8"/>
        <c:overlap val="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xmlns:a="http://schemas.openxmlformats.org/drawingml/2006/main" w="3810">
              <a:solidFill>
                <a:srgbClr val="D8D9D9"/>
              </a:solidFill>
              <a:prstDash val="solid"/>
            </a:ln>
          </c:spPr>
        </c:majorGridlines>
        <c:numFmt formatCode="0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4445">
            <a:solidFill>
              <a:srgbClr val="BFC0C0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stacked"/>
        <c:varyColors val="0"/>
        <c:ser>
          <c:idx val="0"/>
          <c:order val="0"/>
          <c:tx>
            <c:v>Comprometido</c:v>
          </c:tx>
          <c:spPr>
            <a:solidFill xmlns:a="http://schemas.openxmlformats.org/drawingml/2006/main">
              <a:srgbClr val="CCD0D4"/>
            </a:solidFill>
            <a:ln xmlns:a="http://schemas.openxmlformats.org/drawingml/2006/main" w="0">
              <a:noFill/>
            </a:ln>
          </c:spPr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050">
                        <a:solidFill>
                          <a:srgbClr val="17191A"/>
                        </a:solidFill>
                        <a:latin typeface="Inter"/>
                        <a:ea typeface="Inter"/>
                        <a:cs typeface="Inter"/>
                      </a:rPr>
                      <a:t>3.000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050">
                      <a:solidFill>
                        <a:srgbClr val="17191A"/>
                      </a:solidFill>
                      <a:latin typeface="Inter"/>
                      <a:ea typeface="Inter"/>
                      <a:cs typeface="Inter"/>
                    </a:defRPr>
                  </a:pPr>
                </a:p>
              </c:txPr>
              <c:dLblPos val="ctr"/>
              <c:showVal val="0"/>
            </c:dLbl>
            <c:dLbl>
              <c:idx val="1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050">
                        <a:solidFill>
                          <a:srgbClr val="17191A"/>
                        </a:solidFill>
                        <a:latin typeface="Inter"/>
                        <a:ea typeface="Inter"/>
                        <a:cs typeface="Inter"/>
                      </a:rPr>
                      <a:t>4.000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050">
                      <a:solidFill>
                        <a:srgbClr val="17191A"/>
                      </a:solidFill>
                      <a:latin typeface="Inter"/>
                      <a:ea typeface="Inter"/>
                      <a:cs typeface="Inter"/>
                    </a:defRPr>
                  </a:pPr>
                </a:p>
              </c:txPr>
              <c:dLblPos val="ctr"/>
              <c:showVal val="0"/>
            </c:dLbl>
            <c:dLbl>
              <c:idx val="2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050">
                        <a:solidFill>
                          <a:srgbClr val="17191A"/>
                        </a:solidFill>
                        <a:latin typeface="Inter"/>
                        <a:ea typeface="Inter"/>
                        <a:cs typeface="Inter"/>
                      </a:rPr>
                      <a:t>3.500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050">
                      <a:solidFill>
                        <a:srgbClr val="17191A"/>
                      </a:solidFill>
                      <a:latin typeface="Inter"/>
                      <a:ea typeface="Inter"/>
                      <a:cs typeface="Inter"/>
                    </a:defRPr>
                  </a:pPr>
                </a:p>
              </c:txPr>
              <c:dLblPos val="ctr"/>
              <c:showVal val="0"/>
            </c:dLbl>
          </c:dLbls>
          <c:cat>
            <c:strRef>
              <c:f>'Chart Data'!$A$2:$A$4</c:f>
              <c:strCache>
                <c:ptCount val="3"/>
                <c:pt idx="0">
                  <c:v>Janela 01</c:v>
                </c:pt>
                <c:pt idx="1">
                  <c:v>Janela 02</c:v>
                </c:pt>
                <c:pt idx="2">
                  <c:v>Janela 03</c:v>
                </c:pt>
              </c:strCache>
            </c:strRef>
          </c:cat>
          <c:val>
            <c:numRef>
              <c:f>'Chart Data'!$B$2:$B$4</c:f>
              <c:numCache>
                <c:formatCode>#,##0</c:formatCode>
                <c:ptCount val="3"/>
                <c:pt idx="0">
                  <c:v>3000</c:v>
                </c:pt>
                <c:pt idx="1">
                  <c:v>4000</c:v>
                </c:pt>
                <c:pt idx="2">
                  <c:v>3500</c:v>
                </c:pt>
              </c:numCache>
            </c:numRef>
          </c:val>
        </c:ser>
        <c:ser>
          <c:idx val="1"/>
          <c:order val="1"/>
          <c:tx>
            <c:v>Saldo disponível</c:v>
          </c:tx>
          <c:spPr>
            <a:solidFill xmlns:a="http://schemas.openxmlformats.org/drawingml/2006/main">
              <a:srgbClr val="0A4CCF"/>
            </a:solidFill>
            <a:ln xmlns:a="http://schemas.openxmlformats.org/drawingml/2006/main" w="0">
              <a:noFill/>
            </a:ln>
          </c:spPr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050">
                        <a:solidFill>
                          <a:srgbClr val="FFFFFF"/>
                        </a:solidFill>
                        <a:latin typeface="Inter"/>
                        <a:ea typeface="Inter"/>
                        <a:cs typeface="Inter"/>
                      </a:rPr>
                      <a:t>2.000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050">
                      <a:solidFill>
                        <a:srgbClr val="FFFFFF"/>
                      </a:solidFill>
                      <a:latin typeface="Inter"/>
                      <a:ea typeface="Inter"/>
                      <a:cs typeface="Inter"/>
                    </a:defRPr>
                  </a:pPr>
                </a:p>
              </c:txPr>
              <c:dLblPos val="ctr"/>
              <c:showVal val="0"/>
            </c:dLbl>
            <c:dLbl>
              <c:idx val="1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050">
                        <a:solidFill>
                          <a:srgbClr val="FFFFFF"/>
                        </a:solidFill>
                        <a:latin typeface="Inter"/>
                        <a:ea typeface="Inter"/>
                        <a:cs typeface="Inter"/>
                      </a:rPr>
                      <a:t>3.000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050">
                      <a:solidFill>
                        <a:srgbClr val="FFFFFF"/>
                      </a:solidFill>
                      <a:latin typeface="Inter"/>
                      <a:ea typeface="Inter"/>
                      <a:cs typeface="Inter"/>
                    </a:defRPr>
                  </a:pPr>
                </a:p>
              </c:txPr>
              <c:dLblPos val="ctr"/>
              <c:showVal val="0"/>
            </c:dLbl>
            <c:dLbl>
              <c:idx val="2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050">
                        <a:solidFill>
                          <a:srgbClr val="FFFFFF"/>
                        </a:solidFill>
                        <a:latin typeface="Inter"/>
                        <a:ea typeface="Inter"/>
                        <a:cs typeface="Inter"/>
                      </a:rPr>
                      <a:t>2.500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050">
                      <a:solidFill>
                        <a:srgbClr val="FFFFFF"/>
                      </a:solidFill>
                      <a:latin typeface="Inter"/>
                      <a:ea typeface="Inter"/>
                      <a:cs typeface="Inter"/>
                    </a:defRPr>
                  </a:pPr>
                </a:p>
              </c:txPr>
              <c:dLblPos val="ctr"/>
              <c:showVal val="0"/>
            </c:dLbl>
          </c:dLbls>
          <c:cat>
            <c:strRef>
              <c:f>'Chart Data'!$C$2:$C$4</c:f>
              <c:strCache>
                <c:ptCount val="3"/>
                <c:pt idx="0">
                  <c:v>Janela 01</c:v>
                </c:pt>
                <c:pt idx="1">
                  <c:v>Janela 02</c:v>
                </c:pt>
                <c:pt idx="2">
                  <c:v>Janela 03</c:v>
                </c:pt>
              </c:strCache>
            </c:strRef>
          </c:cat>
          <c:val>
            <c:numRef>
              <c:f>'Chart Data'!$D$2:$D$4</c:f>
              <c:numCache>
                <c:formatCode>#,##0</c:formatCode>
                <c:ptCount val="3"/>
                <c:pt idx="0">
                  <c:v>2000</c:v>
                </c:pt>
                <c:pt idx="1">
                  <c:v>3000</c:v>
                </c:pt>
                <c:pt idx="2">
                  <c:v>2500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050">
                  <a:solidFill>
                    <a:srgbClr val="FFFFFF"/>
                  </a:solidFill>
                  <a:latin typeface="Inter"/>
                  <a:ea typeface="Inter"/>
                  <a:cs typeface="Inter"/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60"/>
        <c:overlap val="10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4445">
            <a:solidFill>
              <a:srgbClr val="BFC0C0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</a:p>
        </c:txPr>
        <c:crossAx val="48672768"/>
      </c:catAx>
      <c:valAx>
        <c:axId val="48672768"/>
        <c:scaling>
          <c:orientation val="minMax"/>
          <c:max val="8000"/>
          <c:min val="0"/>
        </c:scaling>
        <c:delete val="0"/>
        <c:axPos val="l"/>
        <c:majorGridlines>
          <c:spPr>
            <a:ln xmlns:a="http://schemas.openxmlformats.org/drawingml/2006/main" w="3810">
              <a:solidFill>
                <a:srgbClr val="D8D9D9"/>
              </a:solidFill>
              <a:prstDash val="solid"/>
            </a:ln>
          </c:spPr>
        </c:majorGridlines>
        <c:numFmt formatCode="0,&quot; mil&quot;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050">
              <a:solidFill>
                <a:srgbClr val="626467"/>
              </a:solidFill>
              <a:latin typeface="Inter"/>
              <a:ea typeface="Inter"/>
              <a:cs typeface="Inter"/>
            </a:defRPr>
          </a:pPr>
        </a:p>
      </c:txPr>
    </c:legend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Valor unitário</c:v>
          </c:tx>
          <c:spPr>
            <a:solidFill xmlns:a="http://schemas.openxmlformats.org/drawingml/2006/main">
              <a:srgbClr val="0A4CCF"/>
            </a:solidFill>
            <a:ln xmlns:a="http://schemas.openxmlformats.org/drawingml/2006/main" w="0">
              <a:noFill/>
            </a:ln>
          </c:spPr>
          <c:dLbls>
            <c:dLbl>
              <c:idx val="0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050">
                        <a:solidFill>
                          <a:srgbClr val="17191A"/>
                        </a:solidFill>
                        <a:latin typeface="Inter"/>
                        <a:ea typeface="Inter"/>
                        <a:cs typeface="Inter"/>
                      </a:rPr>
                      <a:t>5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050">
                      <a:solidFill>
                        <a:srgbClr val="17191A"/>
                      </a:solidFill>
                      <a:latin typeface="Inter"/>
                      <a:ea typeface="Inter"/>
                      <a:cs typeface="Inter"/>
                    </a:defRPr>
                  </a:pPr>
                </a:p>
              </c:txPr>
              <c:dLblPos val="outEnd"/>
              <c:showVal val="0"/>
            </c:dLbl>
            <c:dLbl>
              <c:idx val="1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050">
                        <a:solidFill>
                          <a:srgbClr val="17191A"/>
                        </a:solidFill>
                        <a:latin typeface="Inter"/>
                        <a:ea typeface="Inter"/>
                        <a:cs typeface="Inter"/>
                      </a:rPr>
                      <a:t>15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050">
                      <a:solidFill>
                        <a:srgbClr val="17191A"/>
                      </a:solidFill>
                      <a:latin typeface="Inter"/>
                      <a:ea typeface="Inter"/>
                      <a:cs typeface="Inter"/>
                    </a:defRPr>
                  </a:pPr>
                </a:p>
              </c:txPr>
              <c:dLblPos val="outEnd"/>
              <c:showVal val="0"/>
            </c:dLbl>
            <c:dLbl>
              <c:idx val="2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050">
                        <a:solidFill>
                          <a:srgbClr val="17191A"/>
                        </a:solidFill>
                        <a:latin typeface="Inter"/>
                        <a:ea typeface="Inter"/>
                        <a:cs typeface="Inter"/>
                      </a:rPr>
                      <a:t>40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050">
                      <a:solidFill>
                        <a:srgbClr val="17191A"/>
                      </a:solidFill>
                      <a:latin typeface="Inter"/>
                      <a:ea typeface="Inter"/>
                      <a:cs typeface="Inter"/>
                    </a:defRPr>
                  </a:pPr>
                </a:p>
              </c:txPr>
              <c:dLblPos val="outEnd"/>
              <c:showVal val="0"/>
            </c:dLbl>
            <c:dLbl>
              <c:idx val="3"/>
              <c:tx>
                <c:rich>
                  <a:bodyPr xmlns:a="http://schemas.openxmlformats.org/drawingml/2006/main"/>
                  <a:lstStyle xmlns:a="http://schemas.openxmlformats.org/drawingml/2006/main"/>
                  <a:p xmlns:a="http://schemas.openxmlformats.org/drawingml/2006/main">
                    <a:r>
                      <a:rPr sz="1050">
                        <a:solidFill>
                          <a:srgbClr val="17191A"/>
                        </a:solidFill>
                        <a:latin typeface="Inter"/>
                        <a:ea typeface="Inter"/>
                        <a:cs typeface="Inter"/>
                      </a:rPr>
                      <a:t>350</a:t>
                    </a:r>
                  </a:p>
                </c:rich>
              </c:tx>
              <c:txPr>
                <a:bodyPr xmlns:a="http://schemas.openxmlformats.org/drawingml/2006/main" anchorCtr="1"/>
                <a:lstStyle xmlns:a="http://schemas.openxmlformats.org/drawingml/2006/main"/>
                <a:p xmlns:a="http://schemas.openxmlformats.org/drawingml/2006/main">
                  <a:pPr>
                    <a:defRPr sz="1050">
                      <a:solidFill>
                        <a:srgbClr val="17191A"/>
                      </a:solidFill>
                      <a:latin typeface="Inter"/>
                      <a:ea typeface="Inter"/>
                      <a:cs typeface="Inter"/>
                    </a:defRPr>
                  </a:pPr>
                </a:p>
              </c:txPr>
              <c:dLblPos val="outEnd"/>
              <c:showVal val="0"/>
            </c:dLbl>
          </c:dLbls>
          <c:cat>
            <c:strRef>
              <c:f>'Chart Data'!$A$2:$A$5</c:f>
              <c:strCache>
                <c:ptCount val="4"/>
                <c:pt idx="0">
                  <c:v>Serviços previstos</c:v>
                </c:pt>
                <c:pt idx="1">
                  <c:v>Terminal e armazenagem</c:v>
                </c:pt>
                <c:pt idx="2">
                  <c:v>Transporte na origem</c:v>
                </c:pt>
                <c:pt idx="3">
                  <c:v>Produto</c:v>
                </c:pt>
              </c:strCache>
            </c:strRef>
          </c:cat>
          <c:val>
            <c:numRef>
              <c:f>'Chart Data'!$B$2:$B$5</c:f>
              <c:numCache>
                <c:formatCode>#,##0</c:formatCode>
                <c:ptCount val="4"/>
                <c:pt idx="0">
                  <c:v>5</c:v>
                </c:pt>
                <c:pt idx="1">
                  <c:v>15</c:v>
                </c:pt>
                <c:pt idx="2">
                  <c:v>40</c:v>
                </c:pt>
                <c:pt idx="3">
                  <c:v>350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050">
                  <a:solidFill>
                    <a:srgbClr val="17191A"/>
                  </a:solidFill>
                  <a:latin typeface="Inter"/>
                  <a:ea typeface="Inter"/>
                  <a:cs typeface="Inter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8"/>
        <c:overlap val="0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xmlns:a="http://schemas.openxmlformats.org/drawingml/2006/main" w="3810">
              <a:solidFill>
                <a:srgbClr val="D8D9D9"/>
              </a:solidFill>
              <a:prstDash val="solid"/>
            </a:ln>
          </c:spPr>
        </c:majorGridlines>
        <c:numFmt formatCode="#,##0"/>
        <c:majorTickMark val="none"/>
        <c:minorTickMark val="none"/>
        <c:spPr>
          <a:ln xmlns:a="http://schemas.openxmlformats.org/drawingml/2006/main" w="0">
            <a:noFill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4445">
            <a:solidFill>
              <a:srgbClr val="BFC0C0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</a:p>
        </c:txPr>
        <c:crossAx val="48650112"/>
        <c:crossBetween val="between"/>
      </c:valAx>
      <c:spPr>
        <a:noFill xmlns:a="http://schemas.openxmlformats.org/drawingml/2006/main"/>
        <a:ln xmlns:a="http://schemas.openxmlformats.org/drawingml/2006/main" w="0">
          <a:noFill/>
        </a:ln>
      </c:spPr>
    </c:plotArea>
    <c:plotVisOnly val="1"/>
  </c:chart>
  <c:spPr>
    <a:noFill xmlns:a="http://schemas.openxmlformats.org/drawingml/2006/main"/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91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36DFDE8-D75B-45E4-A629-5AE861E231E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f1c6cd4708c4ae8"/>
          <a:stretch xmlns:a="http://schemas.openxmlformats.org/drawingml/2006/main"/>
        </p:blipFill>
        <p:spPr>
          <a:xfrm xmlns:a="http://schemas.openxmlformats.org/drawingml/2006/main">
            <a:off x="609600" y="319167"/>
            <a:ext cx="1333500" cy="352266"/>
          </a:xfrm>
          <a:prstGeom xmlns:a="http://schemas.openxmlformats.org/drawingml/2006/main" prst="rect">
            <a:avLst/>
          </a:prstGeom>
        </p:spPr>
      </p:pic>
      <p:sp>
        <p:nvSpPr>
          <p:cNvPr id="2" name="Exportação de commodities / texto 1">
            <a:extLst xmlns:a="http://schemas.openxmlformats.org/drawingml/2006/main">
              <a:ext uri="{FF2B5EF4-FFF2-40B4-BE49-F238E27FC236}">
                <a16:creationId xmlns:a16="http://schemas.microsoft.com/office/drawing/2014/main" id="{B2222D40-3922-466D-BE81-A8C35CEBF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86900" y="387350"/>
            <a:ext cx="2095500" cy="1442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8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8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78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OUTUBRO DE 2026</a:t>
            </a:r>
          </a:p>
        </p:txBody>
      </p:sp>
      <p:sp>
        <p:nvSpPr>
          <p:cNvPr id="3" name="Exportação de commodities / texto 2">
            <a:extLst xmlns:a="http://schemas.openxmlformats.org/drawingml/2006/main">
              <a:ext uri="{FF2B5EF4-FFF2-40B4-BE49-F238E27FC236}">
                <a16:creationId xmlns:a16="http://schemas.microsoft.com/office/drawing/2014/main" id="{D759150E-4F0D-48FC-AA2D-A645C5BCF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50950"/>
            <a:ext cx="9472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TAYLOR / PERSPECTIVAS</a:t>
            </a:r>
          </a:p>
        </p:txBody>
      </p:sp>
      <p:sp>
        <p:nvSpPr>
          <p:cNvPr id="4" name="Exportação de commodities / texto 3">
            <a:extLst xmlns:a="http://schemas.openxmlformats.org/drawingml/2006/main">
              <a:ext uri="{FF2B5EF4-FFF2-40B4-BE49-F238E27FC236}">
                <a16:creationId xmlns:a16="http://schemas.microsoft.com/office/drawing/2014/main" id="{FDD554AD-D23C-4FC3-9984-EEE4C3B3C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758950"/>
            <a:ext cx="9472800" cy="17424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65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3200"/>
              </a:lnSpc>
              <a:buNone/>
              <a:defRPr sz="65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65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Exportação</a:t>
            </a:r>
          </a:p>
          <a:p xmlns:a="http://schemas.openxmlformats.org/drawingml/2006/main">
            <a:pPr algn="l">
              <a:lnSpc>
                <a:spcPct val="83200"/>
              </a:lnSpc>
              <a:buNone/>
              <a:defRPr sz="65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65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de commodities.</a:t>
            </a:r>
          </a:p>
        </p:txBody>
      </p:sp>
      <p:sp>
        <p:nvSpPr>
          <p:cNvPr id="5" name="Exportação de commodities / texto 4">
            <a:extLst xmlns:a="http://schemas.openxmlformats.org/drawingml/2006/main">
              <a:ext uri="{FF2B5EF4-FFF2-40B4-BE49-F238E27FC236}">
                <a16:creationId xmlns:a16="http://schemas.microsoft.com/office/drawing/2014/main" id="{9B2D7448-CE23-42EC-8628-14C31F017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40150"/>
            <a:ext cx="8255000" cy="2600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20" b="0">
                <a:solidFill>
                  <a:srgbClr val="D5D6D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20" b="0">
                <a:solidFill>
                  <a:srgbClr val="D5D6D7"/>
                </a:solidFill>
                <a:latin typeface="Inter"/>
                <a:ea typeface="Inter"/>
                <a:cs typeface="Inter"/>
              </a:defRPr>
            </a:pPr>
            <a:r>
              <a:rPr sz="1320" b="0">
                <a:solidFill>
                  <a:srgbClr val="D5D6D7"/>
                </a:solidFill>
                <a:latin typeface="Inter"/>
                <a:ea typeface="Inter"/>
                <a:cs typeface="Inter"/>
              </a:rPr>
              <a:t>Uma conversa sobre a sua oferta e o próximo negócio internacional.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93B664-F536-42D1-B438-9E46F884069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5835e75a384099"/>
          <a:srcRect xmlns:a="http://schemas.openxmlformats.org/drawingml/2006/main" l="0" t="0" r="0" b="23289"/>
          <a:stretch xmlns:a="http://schemas.openxmlformats.org/drawingml/2006/main"/>
        </p:blipFill>
        <p:spPr>
          <a:xfrm xmlns:a="http://schemas.openxmlformats.org/drawingml/2006/main">
            <a:off x="3708400" y="4546600"/>
            <a:ext cx="6983600" cy="3013400"/>
          </a:xfrm>
          <a:prstGeom xmlns:a="http://schemas.openxmlformats.org/drawingml/2006/main" prst="rect">
            <a:avLst/>
          </a:prstGeom>
        </p:spPr>
      </p:pic>
      <p:sp>
        <p:nvSpPr>
          <p:cNvPr id="7" name="Exportação de commodities / editorial 6">
            <a:extLst xmlns:a="http://schemas.openxmlformats.org/drawingml/2006/main">
              <a:ext uri="{FF2B5EF4-FFF2-40B4-BE49-F238E27FC236}">
                <a16:creationId xmlns:a16="http://schemas.microsoft.com/office/drawing/2014/main" id="{B4789ECA-479C-4C20-948F-154B3A7E5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91250"/>
            <a:ext cx="2794000" cy="2334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7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17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7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Por </a:t>
            </a:r>
            <a:r>
              <a:rPr sz="117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Bruno</a:t>
            </a:r>
            <a:r>
              <a:rPr sz="117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</a:t>
            </a:r>
            <a:r>
              <a:rPr sz="117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de</a:t>
            </a:r>
            <a:r>
              <a:rPr sz="117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</a:t>
            </a:r>
            <a:r>
              <a:rPr sz="117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Boer</a:t>
            </a:r>
            <a:r>
              <a:rPr sz="117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</a:t>
            </a:r>
            <a:r>
              <a:rPr sz="1170" b="1">
                <a:solidFill>
                  <a:srgbClr val="FFFFFF"/>
                </a:solidFill>
                <a:latin typeface="Inter"/>
                <a:ea typeface="Inter"/>
                <a:cs typeface="Inter"/>
              </a:rPr>
              <a:t>Waskow</a:t>
            </a:r>
          </a:p>
        </p:txBody>
      </p:sp>
      <p:sp>
        <p:nvSpPr>
          <p:cNvPr id="8" name="Exportação de commodities / texto 7">
            <a:extLst xmlns:a="http://schemas.openxmlformats.org/drawingml/2006/main">
              <a:ext uri="{FF2B5EF4-FFF2-40B4-BE49-F238E27FC236}">
                <a16:creationId xmlns:a16="http://schemas.microsoft.com/office/drawing/2014/main" id="{65506579-27CA-4B4D-B7B3-5F32A89686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159950"/>
            <a:ext cx="4445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99665653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53C59B-29BB-44A7-B526-3B4A991BB90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bf823624768403b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Carta ao leitor / texto 1">
            <a:extLst xmlns:a="http://schemas.openxmlformats.org/drawingml/2006/main">
              <a:ext uri="{FF2B5EF4-FFF2-40B4-BE49-F238E27FC236}">
                <a16:creationId xmlns:a16="http://schemas.microsoft.com/office/drawing/2014/main" id="{1F3211B1-BCC6-4C3D-96FA-1AF3D55090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Carta ao leitor / texto 2">
            <a:extLst xmlns:a="http://schemas.openxmlformats.org/drawingml/2006/main">
              <a:ext uri="{FF2B5EF4-FFF2-40B4-BE49-F238E27FC236}">
                <a16:creationId xmlns:a16="http://schemas.microsoft.com/office/drawing/2014/main" id="{DA88A060-CBF1-4B40-A805-3BCDEB960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02</a:t>
            </a:r>
          </a:p>
        </p:txBody>
      </p:sp>
      <p:sp>
        <p:nvSpPr>
          <p:cNvPr id="4" name="Carta ao leitor / editorial 3">
            <a:extLst xmlns:a="http://schemas.openxmlformats.org/drawingml/2006/main">
              <a:ext uri="{FF2B5EF4-FFF2-40B4-BE49-F238E27FC236}">
                <a16:creationId xmlns:a16="http://schemas.microsoft.com/office/drawing/2014/main" id="{EE54E699-0C29-4A71-B354-B96BF85364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35050"/>
            <a:ext cx="9472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CARTA AO LEITOR</a:t>
            </a:r>
          </a:p>
        </p:txBody>
      </p:sp>
      <p:sp>
        <p:nvSpPr>
          <p:cNvPr id="5" name="Carta ao leitor / editorial 4">
            <a:extLst xmlns:a="http://schemas.openxmlformats.org/drawingml/2006/main">
              <a:ext uri="{FF2B5EF4-FFF2-40B4-BE49-F238E27FC236}">
                <a16:creationId xmlns:a16="http://schemas.microsoft.com/office/drawing/2014/main" id="{EED579A9-2408-48C3-959C-D98CBB423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3350"/>
            <a:ext cx="3429000" cy="14762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 compromisso</a:t>
            </a:r>
          </a:p>
          <a:p xmlns:a="http://schemas.openxmlformats.org/drawingml/2006/main">
            <a:pPr algn="l">
              <a:lnSpc>
                <a:spcPct val="89600"/>
              </a:lnSpc>
              <a:buNone/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começa na</a:t>
            </a:r>
          </a:p>
          <a:p xmlns:a="http://schemas.openxmlformats.org/drawingml/2006/main">
            <a:pPr algn="l">
              <a:lnSpc>
                <a:spcPct val="89600"/>
              </a:lnSpc>
              <a:buNone/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oferta.</a:t>
            </a:r>
          </a:p>
        </p:txBody>
      </p:sp>
      <p:sp>
        <p:nvSpPr>
          <p:cNvPr id="6" name="Carta ao leitor / editorial 5">
            <a:extLst xmlns:a="http://schemas.openxmlformats.org/drawingml/2006/main">
              <a:ext uri="{FF2B5EF4-FFF2-40B4-BE49-F238E27FC236}">
                <a16:creationId xmlns:a16="http://schemas.microsoft.com/office/drawing/2014/main" id="{0A1EBB5E-C013-4261-B487-59F1E23C2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62350"/>
            <a:ext cx="3365500" cy="2565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Por </a:t>
            </a:r>
            <a:r>
              <a:rPr sz="1300" b="1">
                <a:solidFill>
                  <a:srgbClr val="0A4CCF"/>
                </a:solidFill>
                <a:latin typeface="Inter"/>
                <a:ea typeface="Inter"/>
                <a:cs typeface="Inter"/>
              </a:rPr>
              <a:t>Bruno</a:t>
            </a:r>
            <a:r>
              <a:rPr sz="13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 </a:t>
            </a:r>
            <a:r>
              <a:rPr sz="1300" b="1">
                <a:solidFill>
                  <a:srgbClr val="0A4CCF"/>
                </a:solidFill>
                <a:latin typeface="Inter"/>
                <a:ea typeface="Inter"/>
                <a:cs typeface="Inter"/>
              </a:rPr>
              <a:t>de</a:t>
            </a:r>
            <a:r>
              <a:rPr sz="13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 </a:t>
            </a:r>
            <a:r>
              <a:rPr sz="1300" b="1">
                <a:solidFill>
                  <a:srgbClr val="0A4CCF"/>
                </a:solidFill>
                <a:latin typeface="Inter"/>
                <a:ea typeface="Inter"/>
                <a:cs typeface="Inter"/>
              </a:rPr>
              <a:t>Boer</a:t>
            </a:r>
            <a:r>
              <a:rPr sz="13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 </a:t>
            </a:r>
            <a:r>
              <a:rPr sz="1300" b="1">
                <a:solidFill>
                  <a:srgbClr val="0A4CCF"/>
                </a:solidFill>
                <a:latin typeface="Inter"/>
                <a:ea typeface="Inter"/>
                <a:cs typeface="Inter"/>
              </a:rPr>
              <a:t>Waskow</a:t>
            </a:r>
          </a:p>
        </p:txBody>
      </p:sp>
      <p:sp>
        <p:nvSpPr>
          <p:cNvPr id="7" name="Carta ao leitor / editorial 6">
            <a:extLst xmlns:a="http://schemas.openxmlformats.org/drawingml/2006/main">
              <a:ext uri="{FF2B5EF4-FFF2-40B4-BE49-F238E27FC236}">
                <a16:creationId xmlns:a16="http://schemas.microsoft.com/office/drawing/2014/main" id="{B9479903-A6B6-4D0D-9FB9-8F20F87DF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5500" y="1403350"/>
            <a:ext cx="5448300" cy="8666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Você produz, origina ou comercializa açúcar, soja, milho, farelos ou óleos.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Para avançar com uma negociação internacional, sua oferta precisa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responder às perguntas de quem compra: qual produto, de qual origem, em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que volume e quando pode ser entregue.</a:t>
            </a:r>
          </a:p>
        </p:txBody>
      </p:sp>
      <p:sp>
        <p:nvSpPr>
          <p:cNvPr id="8" name="Carta ao leitor / editorial 7">
            <a:extLst xmlns:a="http://schemas.openxmlformats.org/drawingml/2006/main">
              <a:ext uri="{FF2B5EF4-FFF2-40B4-BE49-F238E27FC236}">
                <a16:creationId xmlns:a16="http://schemas.microsoft.com/office/drawing/2014/main" id="{82E244D6-CFC0-49CA-AFF8-B7A8108A0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5500" y="2422398"/>
            <a:ext cx="5448300" cy="656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Escrevi este caderno para ajudar sua equipe a preparar essa oferta,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escolher as contas a trabalhar e organizar o atendimento 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uma exportação.</a:t>
            </a:r>
          </a:p>
        </p:txBody>
      </p:sp>
      <p:sp>
        <p:nvSpPr>
          <p:cNvPr id="9" name="Carta ao leitor / editorial 8">
            <a:extLst xmlns:a="http://schemas.openxmlformats.org/drawingml/2006/main">
              <a:ext uri="{FF2B5EF4-FFF2-40B4-BE49-F238E27FC236}">
                <a16:creationId xmlns:a16="http://schemas.microsoft.com/office/drawing/2014/main" id="{158D0B0C-1148-41C9-B7BB-CD9AE0A1D7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5500" y="3231134"/>
            <a:ext cx="5448300" cy="656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Talvez você esteja negociando um lote, respondendo à consulta de uma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indústria ou buscando desenvolver um comprador. Em qualquer desses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casos, a questão é a mesma: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qual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oferta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você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consegue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sustentar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hoje?</a:t>
            </a:r>
          </a:p>
        </p:txBody>
      </p:sp>
      <p:sp>
        <p:nvSpPr>
          <p:cNvPr id="10" name="Carta ao leitor / editorial 9">
            <a:extLst xmlns:a="http://schemas.openxmlformats.org/drawingml/2006/main">
              <a:ext uri="{FF2B5EF4-FFF2-40B4-BE49-F238E27FC236}">
                <a16:creationId xmlns:a16="http://schemas.microsoft.com/office/drawing/2014/main" id="{C6861DC2-36F8-49B9-B280-6F130C5D45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5500" y="4039870"/>
            <a:ext cx="5448300" cy="8666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 resposta envolve o produto, sua origem, as referências técnicas, o volume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disponível e a programação possível. Também exige olhar para as pessoas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que participam do fornecimento e para as condições econômicas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do negócio.</a:t>
            </a:r>
          </a:p>
        </p:txBody>
      </p:sp>
    </p:spTree>
    <p:extLst>
      <p:ext uri="{BB962C8B-B14F-4D97-AF65-F5344CB8AC3E}">
        <p14:creationId xmlns:p14="http://schemas.microsoft.com/office/powerpoint/2010/main" val="136615988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9753A9A-AC24-4D79-A0DD-CE0E561DF0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32d8dd0cb314d31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Carta ao leitor / continuação / texto 1">
            <a:extLst xmlns:a="http://schemas.openxmlformats.org/drawingml/2006/main">
              <a:ext uri="{FF2B5EF4-FFF2-40B4-BE49-F238E27FC236}">
                <a16:creationId xmlns:a16="http://schemas.microsoft.com/office/drawing/2014/main" id="{BECFCE30-E8B4-4172-8D59-52D8E51B3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Carta ao leitor / continuação / texto 2">
            <a:extLst xmlns:a="http://schemas.openxmlformats.org/drawingml/2006/main">
              <a:ext uri="{FF2B5EF4-FFF2-40B4-BE49-F238E27FC236}">
                <a16:creationId xmlns:a16="http://schemas.microsoft.com/office/drawing/2014/main" id="{E2E07874-963C-405B-A7D7-4A708DECD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03</a:t>
            </a:r>
          </a:p>
        </p:txBody>
      </p:sp>
      <p:sp>
        <p:nvSpPr>
          <p:cNvPr id="4" name="Carta ao leitor / continuação / editorial 3">
            <a:extLst xmlns:a="http://schemas.openxmlformats.org/drawingml/2006/main">
              <a:ext uri="{FF2B5EF4-FFF2-40B4-BE49-F238E27FC236}">
                <a16:creationId xmlns:a16="http://schemas.microsoft.com/office/drawing/2014/main" id="{18B9110A-AA6F-4ABA-AA25-BF6F1C679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35050"/>
            <a:ext cx="9472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CARTA AO LEITOR / CONTINUAÇÃO</a:t>
            </a:r>
          </a:p>
        </p:txBody>
      </p:sp>
      <p:sp>
        <p:nvSpPr>
          <p:cNvPr id="5" name="Carta ao leitor / continuação / editorial 4">
            <a:extLst xmlns:a="http://schemas.openxmlformats.org/drawingml/2006/main">
              <a:ext uri="{FF2B5EF4-FFF2-40B4-BE49-F238E27FC236}">
                <a16:creationId xmlns:a16="http://schemas.microsoft.com/office/drawing/2014/main" id="{10C39AE0-56F3-4DD8-8C25-D894F4491A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3350"/>
            <a:ext cx="3429000" cy="148920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0400"/>
              </a:lnSpc>
              <a:buNone/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 trabalho</a:t>
            </a:r>
          </a:p>
          <a:p xmlns:a="http://schemas.openxmlformats.org/drawingml/2006/main">
            <a:pPr algn="l">
              <a:lnSpc>
                <a:spcPct val="90400"/>
              </a:lnSpc>
              <a:buNone/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começa antes</a:t>
            </a:r>
          </a:p>
          <a:p xmlns:a="http://schemas.openxmlformats.org/drawingml/2006/main">
            <a:pPr algn="l">
              <a:lnSpc>
                <a:spcPct val="90400"/>
              </a:lnSpc>
              <a:buNone/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da negociação.</a:t>
            </a:r>
          </a:p>
        </p:txBody>
      </p:sp>
      <p:sp>
        <p:nvSpPr>
          <p:cNvPr id="6" name="Carta ao leitor / continuação / editorial 5">
            <a:extLst xmlns:a="http://schemas.openxmlformats.org/drawingml/2006/main">
              <a:ext uri="{FF2B5EF4-FFF2-40B4-BE49-F238E27FC236}">
                <a16:creationId xmlns:a16="http://schemas.microsoft.com/office/drawing/2014/main" id="{BDF2016B-5D9F-47D1-A3DE-D68AFEBFC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5500" y="1403350"/>
            <a:ext cx="5448300" cy="8666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Nas próximas páginas, reúno os pontos que precisam entrar nessa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avaliação: produto, disponibilidade, interlocutor, condições comerciais 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percurso da carga. A matriz, os gráficos e a planilha ajudam a levar 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conversa para uma oferta específica.</a:t>
            </a:r>
          </a:p>
        </p:txBody>
      </p:sp>
      <p:sp>
        <p:nvSpPr>
          <p:cNvPr id="7" name="Carta ao leitor / continuação / editorial 6">
            <a:extLst xmlns:a="http://schemas.openxmlformats.org/drawingml/2006/main">
              <a:ext uri="{FF2B5EF4-FFF2-40B4-BE49-F238E27FC236}">
                <a16:creationId xmlns:a16="http://schemas.microsoft.com/office/drawing/2014/main" id="{CE15972F-75CC-433C-8A9B-25278DA21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5500" y="2422398"/>
            <a:ext cx="5448300" cy="656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Leia com um lote, uma consulta ou uma conta que sua equipe quer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desenvolver. Localize o que já está definido e quem precisa responder pelas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questões abertas. Essa é a pauta do próximo trabalho.</a:t>
            </a:r>
          </a:p>
        </p:txBody>
      </p:sp>
      <p:sp>
        <p:nvSpPr>
          <p:cNvPr id="8" name="Carta ao leitor / continuação / editorial 7">
            <a:extLst xmlns:a="http://schemas.openxmlformats.org/drawingml/2006/main">
              <a:ext uri="{FF2B5EF4-FFF2-40B4-BE49-F238E27FC236}">
                <a16:creationId xmlns:a16="http://schemas.microsoft.com/office/drawing/2014/main" id="{50AA4237-9006-40FC-A9E4-7FA4091EFB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5500" y="3231134"/>
            <a:ext cx="5448300" cy="656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Sua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equipe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define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produto,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volume,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preço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condições;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Taylor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organiza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preparação,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conduz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atividades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comerciais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coordena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interfaces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previstas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no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projeto.</a:t>
            </a:r>
          </a:p>
        </p:txBody>
      </p:sp>
      <p:sp>
        <p:nvSpPr>
          <p:cNvPr id="9" name="Carta ao leitor / continuação / editorial 8">
            <a:extLst xmlns:a="http://schemas.openxmlformats.org/drawingml/2006/main">
              <a:ext uri="{FF2B5EF4-FFF2-40B4-BE49-F238E27FC236}">
                <a16:creationId xmlns:a16="http://schemas.microsoft.com/office/drawing/2014/main" id="{C04D8AEC-3E59-41AF-809C-95753BE0D9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5500" y="4039870"/>
            <a:ext cx="5448300" cy="656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Meu objetivo é que você chegue à próxima negociação com o produto bem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apresentado, o volume situado no calendário e uma leitura clara das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condições de atendimento.</a:t>
            </a:r>
          </a:p>
        </p:txBody>
      </p:sp>
      <p:sp>
        <p:nvSpPr>
          <p:cNvPr id="10" name="Carta ao leitor / continuação / editorial 9">
            <a:extLst xmlns:a="http://schemas.openxmlformats.org/drawingml/2006/main">
              <a:ext uri="{FF2B5EF4-FFF2-40B4-BE49-F238E27FC236}">
                <a16:creationId xmlns:a16="http://schemas.microsoft.com/office/drawing/2014/main" id="{E5D8A16F-0FF7-458E-8A4A-C28D272CC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5500" y="6496050"/>
            <a:ext cx="5448300" cy="21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2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Bruno de Boer Waskow</a:t>
            </a:r>
          </a:p>
        </p:txBody>
      </p:sp>
      <p:sp>
        <p:nvSpPr>
          <p:cNvPr id="11" name="Carta ao leitor / continuação / editorial 10">
            <a:extLst xmlns:a="http://schemas.openxmlformats.org/drawingml/2006/main">
              <a:ext uri="{FF2B5EF4-FFF2-40B4-BE49-F238E27FC236}">
                <a16:creationId xmlns:a16="http://schemas.microsoft.com/office/drawing/2014/main" id="{6EB3BEF8-A420-4EF8-9C48-FB6B30494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5500" y="6788150"/>
            <a:ext cx="5448300" cy="1690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Autor</a:t>
            </a:r>
          </a:p>
        </p:txBody>
      </p:sp>
    </p:spTree>
    <p:extLst>
      <p:ext uri="{BB962C8B-B14F-4D97-AF65-F5344CB8AC3E}">
        <p14:creationId xmlns:p14="http://schemas.microsoft.com/office/powerpoint/2010/main" val="65255055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6D619D-EF34-444E-8109-40DCF04A76E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e5accfbd264138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Bruno de Boer Waskow / autor / texto 1">
            <a:extLst xmlns:a="http://schemas.openxmlformats.org/drawingml/2006/main">
              <a:ext uri="{FF2B5EF4-FFF2-40B4-BE49-F238E27FC236}">
                <a16:creationId xmlns:a16="http://schemas.microsoft.com/office/drawing/2014/main" id="{A7DC6A34-68DA-40F5-B027-AD48346B5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Bruno de Boer Waskow / autor / texto 2">
            <a:extLst xmlns:a="http://schemas.openxmlformats.org/drawingml/2006/main">
              <a:ext uri="{FF2B5EF4-FFF2-40B4-BE49-F238E27FC236}">
                <a16:creationId xmlns:a16="http://schemas.microsoft.com/office/drawing/2014/main" id="{882DE261-C143-4192-913C-65371970D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04</a:t>
            </a:r>
          </a:p>
        </p:txBody>
      </p:sp>
      <p:sp>
        <p:nvSpPr>
          <p:cNvPr id="4" name="Bruno de Boer Waskow / autor / editorial 3">
            <a:extLst xmlns:a="http://schemas.openxmlformats.org/drawingml/2006/main">
              <a:ext uri="{FF2B5EF4-FFF2-40B4-BE49-F238E27FC236}">
                <a16:creationId xmlns:a16="http://schemas.microsoft.com/office/drawing/2014/main" id="{6CB6F343-542C-4E33-AD41-8A87B90C2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5500" y="1035050"/>
            <a:ext cx="54483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QUEM ESCREVE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CEA0D0-BFDD-4D93-9DF3-8BFACE21D92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5e1787d5304922">
            <a:grayscl/>
          </a:blip>
          <a:stretch xmlns:a="http://schemas.openxmlformats.org/drawingml/2006/main"/>
        </p:blipFill>
        <p:spPr>
          <a:xfrm xmlns:a="http://schemas.openxmlformats.org/drawingml/2006/main">
            <a:off x="609600" y="1473200"/>
            <a:ext cx="3451412" cy="4470400"/>
          </a:xfrm>
          <a:prstGeom xmlns:a="http://schemas.openxmlformats.org/drawingml/2006/main" prst="rect">
            <a:avLst/>
          </a:prstGeom>
        </p:spPr>
      </p:pic>
      <p:sp>
        <p:nvSpPr>
          <p:cNvPr id="6" name="Bruno de Boer Waskow / autor / editorial 5">
            <a:extLst xmlns:a="http://schemas.openxmlformats.org/drawingml/2006/main">
              <a:ext uri="{FF2B5EF4-FFF2-40B4-BE49-F238E27FC236}">
                <a16:creationId xmlns:a16="http://schemas.microsoft.com/office/drawing/2014/main" id="{253B0319-2FE3-48FF-94AB-E0004E61D3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140450"/>
            <a:ext cx="3454400" cy="1762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Bruno de Boer Waskow, autor de Exportação de commodities.</a:t>
            </a:r>
          </a:p>
        </p:txBody>
      </p:sp>
      <p:sp>
        <p:nvSpPr>
          <p:cNvPr id="7" name="Bruno de Boer Waskow / autor / editorial 6">
            <a:extLst xmlns:a="http://schemas.openxmlformats.org/drawingml/2006/main">
              <a:ext uri="{FF2B5EF4-FFF2-40B4-BE49-F238E27FC236}">
                <a16:creationId xmlns:a16="http://schemas.microsoft.com/office/drawing/2014/main" id="{F5C36C6B-C7A7-40BE-83C2-C5F62CD07A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5500" y="1416050"/>
            <a:ext cx="5448300" cy="919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2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8000"/>
              </a:lnSpc>
              <a:buNone/>
              <a:defRPr sz="32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2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Bruno de Boer</a:t>
            </a:r>
          </a:p>
          <a:p xmlns:a="http://schemas.openxmlformats.org/drawingml/2006/main">
            <a:pPr algn="l">
              <a:lnSpc>
                <a:spcPct val="88000"/>
              </a:lnSpc>
              <a:buNone/>
              <a:defRPr sz="32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2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Waskow</a:t>
            </a:r>
          </a:p>
        </p:txBody>
      </p:sp>
      <p:sp>
        <p:nvSpPr>
          <p:cNvPr id="8" name="Bruno de Boer Waskow / autor / editorial 7">
            <a:extLst xmlns:a="http://schemas.openxmlformats.org/drawingml/2006/main">
              <a:ext uri="{FF2B5EF4-FFF2-40B4-BE49-F238E27FC236}">
                <a16:creationId xmlns:a16="http://schemas.microsoft.com/office/drawing/2014/main" id="{191FFED9-54BD-4000-B5B9-D3D7D06DD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5500" y="2584450"/>
            <a:ext cx="5448300" cy="22987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Comércio exterior, shipping e supply chain</a:t>
            </a:r>
          </a:p>
        </p:txBody>
      </p:sp>
      <p:sp>
        <p:nvSpPr>
          <p:cNvPr id="9" name="Bruno de Boer Waskow / autor / editorial 8">
            <a:extLst xmlns:a="http://schemas.openxmlformats.org/drawingml/2006/main">
              <a:ext uri="{FF2B5EF4-FFF2-40B4-BE49-F238E27FC236}">
                <a16:creationId xmlns:a16="http://schemas.microsoft.com/office/drawing/2014/main" id="{72313D61-152A-48D4-8AAD-5F44859D0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5500" y="3295650"/>
            <a:ext cx="5448300" cy="4460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Bruno reúne mais de 25 anos de experiência em comércio exterior, shipping,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operações portuárias, afretamento e supply chain.</a:t>
            </a:r>
          </a:p>
        </p:txBody>
      </p:sp>
      <p:sp>
        <p:nvSpPr>
          <p:cNvPr id="10" name="Bruno de Boer Waskow / autor / editorial 9">
            <a:extLst xmlns:a="http://schemas.openxmlformats.org/drawingml/2006/main">
              <a:ext uri="{FF2B5EF4-FFF2-40B4-BE49-F238E27FC236}">
                <a16:creationId xmlns:a16="http://schemas.microsoft.com/office/drawing/2014/main" id="{64479914-52D5-4DA9-AEBE-168DC04C3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5500" y="3894074"/>
            <a:ext cx="5448300" cy="1076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Sua trajetória inclui atuação em Maersk, CMA-CGM, SuperTerminais 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Integration Consulting, além da gerência geral da SuperTerminais, em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Manaus, com responsabilidades sobre operação, desenvolvimento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comercial, equipes e resultado. Também reúne experiência em afretamento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 navios para commodities e movimentação de cargas de projeto.</a:t>
            </a:r>
          </a:p>
        </p:txBody>
      </p:sp>
      <p:sp>
        <p:nvSpPr>
          <p:cNvPr id="11" name="Bruno de Boer Waskow / autor / editorial 10">
            <a:extLst xmlns:a="http://schemas.openxmlformats.org/drawingml/2006/main">
              <a:ext uri="{FF2B5EF4-FFF2-40B4-BE49-F238E27FC236}">
                <a16:creationId xmlns:a16="http://schemas.microsoft.com/office/drawing/2014/main" id="{1D4854D9-9A0E-460F-8E8C-67D49C524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5500" y="5123434"/>
            <a:ext cx="5448300" cy="656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Neste caderno, relaciona a preparação da oferta comercial às condições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necessárias para atender uma exportação de commodities, da origem ao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fechamento da operação.</a:t>
            </a:r>
          </a:p>
        </p:txBody>
      </p:sp>
    </p:spTree>
    <p:extLst>
      <p:ext uri="{BB962C8B-B14F-4D97-AF65-F5344CB8AC3E}">
        <p14:creationId xmlns:p14="http://schemas.microsoft.com/office/powerpoint/2010/main" val="61530282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F712136-5716-4A39-B84D-0D654D6A8C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727ce3309f434b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Registros profissionais e orientação de leitura / texto 1">
            <a:extLst xmlns:a="http://schemas.openxmlformats.org/drawingml/2006/main">
              <a:ext uri="{FF2B5EF4-FFF2-40B4-BE49-F238E27FC236}">
                <a16:creationId xmlns:a16="http://schemas.microsoft.com/office/drawing/2014/main" id="{3A111993-8EA6-45AD-879A-8E7CB11D1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Registros profissionais e orientação de leitura / texto 2">
            <a:extLst xmlns:a="http://schemas.openxmlformats.org/drawingml/2006/main">
              <a:ext uri="{FF2B5EF4-FFF2-40B4-BE49-F238E27FC236}">
                <a16:creationId xmlns:a16="http://schemas.microsoft.com/office/drawing/2014/main" id="{E7BA047D-01C1-4C25-BB70-B0B14E459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05</a:t>
            </a:r>
          </a:p>
        </p:txBody>
      </p:sp>
      <p:sp>
        <p:nvSpPr>
          <p:cNvPr id="4" name="Registros profissionais e orientação de leitura / editorial 3">
            <a:extLst xmlns:a="http://schemas.openxmlformats.org/drawingml/2006/main">
              <a:ext uri="{FF2B5EF4-FFF2-40B4-BE49-F238E27FC236}">
                <a16:creationId xmlns:a16="http://schemas.microsoft.com/office/drawing/2014/main" id="{75F1879A-E71B-40F4-AD2A-130573936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35050"/>
            <a:ext cx="9472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TRAJETÓRIA / REGISTROS PROFISSIONAIS</a:t>
            </a:r>
          </a:p>
        </p:txBody>
      </p:sp>
      <p:sp>
        <p:nvSpPr>
          <p:cNvPr id="5" name="Registros profissionais e orientação de leitura / editorial 4">
            <a:extLst xmlns:a="http://schemas.openxmlformats.org/drawingml/2006/main">
              <a:ext uri="{FF2B5EF4-FFF2-40B4-BE49-F238E27FC236}">
                <a16:creationId xmlns:a16="http://schemas.microsoft.com/office/drawing/2014/main" id="{879148F5-E1CE-4E40-A01E-13B26CA74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27150"/>
            <a:ext cx="9472800" cy="4236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8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8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8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Registros da trajetória.</a:t>
            </a:r>
          </a:p>
        </p:txBody>
      </p:sp>
      <p:pic>
        <p:nvPic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C991D6-DF71-4752-A420-6B4C48BDF244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ce17c8a17944f59"/>
          <a:stretch xmlns:a="http://schemas.openxmlformats.org/drawingml/2006/main"/>
        </p:blipFill>
        <p:spPr>
          <a:xfrm xmlns:a="http://schemas.openxmlformats.org/drawingml/2006/main">
            <a:off x="609600" y="1816100"/>
            <a:ext cx="1742232" cy="2578100"/>
          </a:xfrm>
          <a:prstGeom xmlns:a="http://schemas.openxmlformats.org/drawingml/2006/main" prst="rect">
            <a:avLst/>
          </a:prstGeom>
        </p:spPr>
      </p:pic>
      <p:sp>
        <p:nvSpPr>
          <p:cNvPr id="7" name="Registros profissionais e orientação de leitura / editorial 6">
            <a:extLst xmlns:a="http://schemas.openxmlformats.org/drawingml/2006/main">
              <a:ext uri="{FF2B5EF4-FFF2-40B4-BE49-F238E27FC236}">
                <a16:creationId xmlns:a16="http://schemas.microsoft.com/office/drawing/2014/main" id="{03D17F87-E858-464D-9F00-11ECCF36E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65650"/>
            <a:ext cx="2954400" cy="2206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2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2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Embrapa Soja</a:t>
            </a:r>
          </a:p>
        </p:txBody>
      </p:sp>
      <p:sp>
        <p:nvSpPr>
          <p:cNvPr id="8" name="Registros profissionais e orientação de leitura / editorial 7">
            <a:extLst xmlns:a="http://schemas.openxmlformats.org/drawingml/2006/main">
              <a:ext uri="{FF2B5EF4-FFF2-40B4-BE49-F238E27FC236}">
                <a16:creationId xmlns:a16="http://schemas.microsoft.com/office/drawing/2014/main" id="{A5703371-4D68-4344-8696-8B9E52F9A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0450"/>
            <a:ext cx="2954400" cy="170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Visita profissional à Embrapa Soja.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CD3B3C4-033E-42CE-B35C-178A8B7139D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9951faa28214217"/>
          <a:stretch xmlns:a="http://schemas.openxmlformats.org/drawingml/2006/main"/>
        </p:blipFill>
        <p:spPr>
          <a:xfrm xmlns:a="http://schemas.openxmlformats.org/drawingml/2006/main">
            <a:off x="3868800" y="1816100"/>
            <a:ext cx="2105652" cy="2578100"/>
          </a:xfrm>
          <a:prstGeom xmlns:a="http://schemas.openxmlformats.org/drawingml/2006/main" prst="rect">
            <a:avLst/>
          </a:prstGeom>
        </p:spPr>
      </p:pic>
      <p:sp>
        <p:nvSpPr>
          <p:cNvPr id="10" name="Registros profissionais e orientação de leitura / editorial 9">
            <a:extLst xmlns:a="http://schemas.openxmlformats.org/drawingml/2006/main">
              <a:ext uri="{FF2B5EF4-FFF2-40B4-BE49-F238E27FC236}">
                <a16:creationId xmlns:a16="http://schemas.microsoft.com/office/drawing/2014/main" id="{B7B2670D-56E3-422A-9A44-9FB161E861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8800" y="4565650"/>
            <a:ext cx="2954400" cy="2206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2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2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COAMBE · Mato Grosso</a:t>
            </a:r>
          </a:p>
        </p:txBody>
      </p:sp>
      <p:sp>
        <p:nvSpPr>
          <p:cNvPr id="11" name="Registros profissionais e orientação de leitura / editorial 10">
            <a:extLst xmlns:a="http://schemas.openxmlformats.org/drawingml/2006/main">
              <a:ext uri="{FF2B5EF4-FFF2-40B4-BE49-F238E27FC236}">
                <a16:creationId xmlns:a16="http://schemas.microsoft.com/office/drawing/2014/main" id="{21804582-8ED2-47A4-8244-775A513BF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8800" y="4870450"/>
            <a:ext cx="2954400" cy="170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Registro de visita profissional.</a:t>
            </a:r>
          </a:p>
        </p:txBody>
      </p:sp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F5A881F-31CE-42A2-9326-D2F1BCC059B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1aeff5c8bf4b18"/>
          <a:stretch xmlns:a="http://schemas.openxmlformats.org/drawingml/2006/main"/>
        </p:blipFill>
        <p:spPr>
          <a:xfrm xmlns:a="http://schemas.openxmlformats.org/drawingml/2006/main">
            <a:off x="7128000" y="1816100"/>
            <a:ext cx="2352516" cy="2578100"/>
          </a:xfrm>
          <a:prstGeom xmlns:a="http://schemas.openxmlformats.org/drawingml/2006/main" prst="rect">
            <a:avLst/>
          </a:prstGeom>
        </p:spPr>
      </p:pic>
      <p:sp>
        <p:nvSpPr>
          <p:cNvPr id="13" name="Registros profissionais e orientação de leitura / editorial 12">
            <a:extLst xmlns:a="http://schemas.openxmlformats.org/drawingml/2006/main">
              <a:ext uri="{FF2B5EF4-FFF2-40B4-BE49-F238E27FC236}">
                <a16:creationId xmlns:a16="http://schemas.microsoft.com/office/drawing/2014/main" id="{44967534-B901-4F32-AE94-0BF2A79FD1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8000" y="4565650"/>
            <a:ext cx="2954400" cy="2206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2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2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Embaixada do Irã</a:t>
            </a:r>
          </a:p>
        </p:txBody>
      </p:sp>
      <p:sp>
        <p:nvSpPr>
          <p:cNvPr id="14" name="Registros profissionais e orientação de leitura / editorial 13">
            <a:extLst xmlns:a="http://schemas.openxmlformats.org/drawingml/2006/main">
              <a:ext uri="{FF2B5EF4-FFF2-40B4-BE49-F238E27FC236}">
                <a16:creationId xmlns:a16="http://schemas.microsoft.com/office/drawing/2014/main" id="{9D172003-2116-4A61-B2E3-D1EF0E7CC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8000" y="4870450"/>
            <a:ext cx="2954400" cy="170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Encontro profissional em contexto institucional.</a:t>
            </a:r>
          </a:p>
        </p:txBody>
      </p:sp>
      <p:sp>
        <p:nvSpPr>
          <p:cNvPr id="15" name="Registros profissionais e orientação de leitura / camada 14">
            <a:extLst xmlns:a="http://schemas.openxmlformats.org/drawingml/2006/main">
              <a:ext uri="{FF2B5EF4-FFF2-40B4-BE49-F238E27FC236}">
                <a16:creationId xmlns:a16="http://schemas.microsoft.com/office/drawing/2014/main" id="{D2ADBCCC-CC1D-4F16-8073-FF307F9C4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84800"/>
            <a:ext cx="94728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16" name="Registros profissionais e orientação de leitura / editorial 15">
            <a:extLst xmlns:a="http://schemas.openxmlformats.org/drawingml/2006/main">
              <a:ext uri="{FF2B5EF4-FFF2-40B4-BE49-F238E27FC236}">
                <a16:creationId xmlns:a16="http://schemas.microsoft.com/office/drawing/2014/main" id="{5E2C8EEF-3695-4E2E-A5AD-298BB9458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30850"/>
            <a:ext cx="9472800" cy="3383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2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2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2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Leia com uma oferta em mente.</a:t>
            </a:r>
          </a:p>
        </p:txBody>
      </p:sp>
      <p:sp>
        <p:nvSpPr>
          <p:cNvPr id="17" name="Registros profissionais e orientação de leitura / editorial 16">
            <a:extLst xmlns:a="http://schemas.openxmlformats.org/drawingml/2006/main">
              <a:ext uri="{FF2B5EF4-FFF2-40B4-BE49-F238E27FC236}">
                <a16:creationId xmlns:a16="http://schemas.microsoft.com/office/drawing/2014/main" id="{14A4F618-9EE8-418F-AD0D-7CECBA7DD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13450"/>
            <a:ext cx="2954400" cy="5603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0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Escolha um lote, uma consulta recebida ou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0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uma conta que sua equipe quer trabalhar.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0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Use esse caso para acompanhar a leitura.</a:t>
            </a:r>
          </a:p>
        </p:txBody>
      </p:sp>
      <p:sp>
        <p:nvSpPr>
          <p:cNvPr id="18" name="Registros profissionais e orientação de leitura / editorial 17">
            <a:extLst xmlns:a="http://schemas.openxmlformats.org/drawingml/2006/main">
              <a:ext uri="{FF2B5EF4-FFF2-40B4-BE49-F238E27FC236}">
                <a16:creationId xmlns:a16="http://schemas.microsoft.com/office/drawing/2014/main" id="{CFDBCC51-2665-4149-925F-A5772501B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68800" y="6013450"/>
            <a:ext cx="2954400" cy="9169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0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Anote quais informações já pode apresentar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0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e quem deve completar as demais. Produto,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0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disponibilidade e programação precisam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0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chegar à equipe comercial com uma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0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referência clara.</a:t>
            </a:r>
          </a:p>
        </p:txBody>
      </p:sp>
      <p:sp>
        <p:nvSpPr>
          <p:cNvPr id="19" name="Registros profissionais e orientação de leitura / editorial 18">
            <a:extLst xmlns:a="http://schemas.openxmlformats.org/drawingml/2006/main">
              <a:ext uri="{FF2B5EF4-FFF2-40B4-BE49-F238E27FC236}">
                <a16:creationId xmlns:a16="http://schemas.microsoft.com/office/drawing/2014/main" id="{62CFA190-B97D-4F29-90A6-F34CEEC32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28000" y="6013450"/>
            <a:ext cx="2954400" cy="9169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0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 ficha ao final do caderno reúne o ponto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0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de partida para essa conversa. A planilha de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0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apoio permite aprofundar disponibilidade,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0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composição econômica 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0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acompanhamento.</a:t>
            </a:r>
          </a:p>
        </p:txBody>
      </p:sp>
    </p:spTree>
    <p:extLst>
      <p:ext uri="{BB962C8B-B14F-4D97-AF65-F5344CB8AC3E}">
        <p14:creationId xmlns:p14="http://schemas.microsoft.com/office/powerpoint/2010/main" val="148682130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3DCBCF3-C673-49B5-BC06-D7FDA3E044B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851b06ea25e4448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Síntese executiva / texto 1">
            <a:extLst xmlns:a="http://schemas.openxmlformats.org/drawingml/2006/main">
              <a:ext uri="{FF2B5EF4-FFF2-40B4-BE49-F238E27FC236}">
                <a16:creationId xmlns:a16="http://schemas.microsoft.com/office/drawing/2014/main" id="{FAB7B168-8A8B-42EE-A405-89905F09F9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Síntese executiva / texto 2">
            <a:extLst xmlns:a="http://schemas.openxmlformats.org/drawingml/2006/main">
              <a:ext uri="{FF2B5EF4-FFF2-40B4-BE49-F238E27FC236}">
                <a16:creationId xmlns:a16="http://schemas.microsoft.com/office/drawing/2014/main" id="{669DEB5D-D9E1-478B-9D5D-A3C44D5D62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06</a:t>
            </a:r>
          </a:p>
        </p:txBody>
      </p:sp>
      <p:sp>
        <p:nvSpPr>
          <p:cNvPr id="4" name="Síntese executiva / editorial 3">
            <a:extLst xmlns:a="http://schemas.openxmlformats.org/drawingml/2006/main">
              <a:ext uri="{FF2B5EF4-FFF2-40B4-BE49-F238E27FC236}">
                <a16:creationId xmlns:a16="http://schemas.microsoft.com/office/drawing/2014/main" id="{109AFC29-11B0-43E4-8636-FC23B8FB0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35050"/>
            <a:ext cx="34290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SÍNTESE EXECUTIVA</a:t>
            </a:r>
          </a:p>
        </p:txBody>
      </p:sp>
      <p:sp>
        <p:nvSpPr>
          <p:cNvPr id="5" name="Síntese executiva / editorial 4">
            <a:extLst xmlns:a="http://schemas.openxmlformats.org/drawingml/2006/main">
              <a:ext uri="{FF2B5EF4-FFF2-40B4-BE49-F238E27FC236}">
                <a16:creationId xmlns:a16="http://schemas.microsoft.com/office/drawing/2014/main" id="{69A3C428-55DF-46BD-AB0D-38DAC93D2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16050"/>
            <a:ext cx="3327400" cy="1981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5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8000"/>
              </a:lnSpc>
              <a:buNone/>
              <a:defRPr sz="35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5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Cinco pontos</a:t>
            </a:r>
          </a:p>
          <a:p xmlns:a="http://schemas.openxmlformats.org/drawingml/2006/main">
            <a:pPr algn="l">
              <a:lnSpc>
                <a:spcPct val="88000"/>
              </a:lnSpc>
              <a:buNone/>
              <a:defRPr sz="35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5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para preparar</a:t>
            </a:r>
          </a:p>
          <a:p xmlns:a="http://schemas.openxmlformats.org/drawingml/2006/main">
            <a:pPr algn="l">
              <a:lnSpc>
                <a:spcPct val="88000"/>
              </a:lnSpc>
              <a:buNone/>
              <a:defRPr sz="35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5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sua próxima</a:t>
            </a:r>
          </a:p>
          <a:p xmlns:a="http://schemas.openxmlformats.org/drawingml/2006/main">
            <a:pPr algn="l">
              <a:lnSpc>
                <a:spcPct val="88000"/>
              </a:lnSpc>
              <a:buNone/>
              <a:defRPr sz="35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5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negociação.</a:t>
            </a:r>
          </a:p>
        </p:txBody>
      </p:sp>
      <p:sp>
        <p:nvSpPr>
          <p:cNvPr id="6" name="Síntese executiva / camada 5">
            <a:extLst xmlns:a="http://schemas.openxmlformats.org/drawingml/2006/main">
              <a:ext uri="{FF2B5EF4-FFF2-40B4-BE49-F238E27FC236}">
                <a16:creationId xmlns:a16="http://schemas.microsoft.com/office/drawing/2014/main" id="{653F5124-D233-4676-B7A3-913EE6320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5500" y="1219200"/>
            <a:ext cx="54469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7" name="Síntese executiva / editorial 6">
            <a:extLst xmlns:a="http://schemas.openxmlformats.org/drawingml/2006/main">
              <a:ext uri="{FF2B5EF4-FFF2-40B4-BE49-F238E27FC236}">
                <a16:creationId xmlns:a16="http://schemas.microsoft.com/office/drawing/2014/main" id="{AFBF3892-A0EF-407C-BC7D-186C58FC9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5500" y="1365250"/>
            <a:ext cx="317500" cy="1549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5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01</a:t>
            </a:r>
          </a:p>
        </p:txBody>
      </p:sp>
      <p:sp>
        <p:nvSpPr>
          <p:cNvPr id="8" name="Síntese executiva / editorial 7">
            <a:extLst xmlns:a="http://schemas.openxmlformats.org/drawingml/2006/main">
              <a:ext uri="{FF2B5EF4-FFF2-40B4-BE49-F238E27FC236}">
                <a16:creationId xmlns:a16="http://schemas.microsoft.com/office/drawing/2014/main" id="{DB17D838-D9E4-4A1D-9EA5-9BF98B272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1339850"/>
            <a:ext cx="4951600" cy="238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 oferta precisa ter uma referência reconhecível.</a:t>
            </a:r>
          </a:p>
        </p:txBody>
      </p:sp>
      <p:sp>
        <p:nvSpPr>
          <p:cNvPr id="9" name="Síntese executiva / editorial 8">
            <a:extLst xmlns:a="http://schemas.openxmlformats.org/drawingml/2006/main">
              <a:ext uri="{FF2B5EF4-FFF2-40B4-BE49-F238E27FC236}">
                <a16:creationId xmlns:a16="http://schemas.microsoft.com/office/drawing/2014/main" id="{5FAB269B-EF91-480B-BEC4-CDCD6E0B2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1667510"/>
            <a:ext cx="4951600" cy="75920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Produto, origem, especificação e documentação devem corresponder ao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fornecimento em discussão. Uma descrição comercial precisa permitir que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o comprador faça perguntas concretas e que sua equipe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consiga respondê-las.</a:t>
            </a:r>
          </a:p>
        </p:txBody>
      </p:sp>
      <p:sp>
        <p:nvSpPr>
          <p:cNvPr id="10" name="Síntese executiva / camada 9">
            <a:extLst xmlns:a="http://schemas.openxmlformats.org/drawingml/2006/main">
              <a:ext uri="{FF2B5EF4-FFF2-40B4-BE49-F238E27FC236}">
                <a16:creationId xmlns:a16="http://schemas.microsoft.com/office/drawing/2014/main" id="{EFFE2261-7C3A-4389-B30D-07FCB4FA3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5500" y="2471166"/>
            <a:ext cx="54469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11" name="Síntese executiva / editorial 10">
            <a:extLst xmlns:a="http://schemas.openxmlformats.org/drawingml/2006/main">
              <a:ext uri="{FF2B5EF4-FFF2-40B4-BE49-F238E27FC236}">
                <a16:creationId xmlns:a16="http://schemas.microsoft.com/office/drawing/2014/main" id="{DBBC2CF3-D59C-4973-AA52-D0ABB48D6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5500" y="2617216"/>
            <a:ext cx="317500" cy="1549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5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02</a:t>
            </a:r>
          </a:p>
        </p:txBody>
      </p:sp>
      <p:sp>
        <p:nvSpPr>
          <p:cNvPr id="12" name="Síntese executiva / editorial 11">
            <a:extLst xmlns:a="http://schemas.openxmlformats.org/drawingml/2006/main">
              <a:ext uri="{FF2B5EF4-FFF2-40B4-BE49-F238E27FC236}">
                <a16:creationId xmlns:a16="http://schemas.microsoft.com/office/drawing/2014/main" id="{3DEB0FDC-D103-4A14-BC94-29F7B4AAC0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2591816"/>
            <a:ext cx="4951600" cy="238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Disponibilidade exige confirmação.</a:t>
            </a:r>
          </a:p>
        </p:txBody>
      </p:sp>
      <p:sp>
        <p:nvSpPr>
          <p:cNvPr id="13" name="Síntese executiva / editorial 12">
            <a:extLst xmlns:a="http://schemas.openxmlformats.org/drawingml/2006/main">
              <a:ext uri="{FF2B5EF4-FFF2-40B4-BE49-F238E27FC236}">
                <a16:creationId xmlns:a16="http://schemas.microsoft.com/office/drawing/2014/main" id="{C33F048B-B636-4751-82D1-CDD73A390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2919476"/>
            <a:ext cx="4951600" cy="5757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O volume produzido ou previsto precisa ser examinado junto com os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compromissos existentes. A negociação deve considerar o saldo que pode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ser atendido na janela pretendida.</a:t>
            </a:r>
          </a:p>
        </p:txBody>
      </p:sp>
      <p:sp>
        <p:nvSpPr>
          <p:cNvPr id="14" name="Síntese executiva / camada 13">
            <a:extLst xmlns:a="http://schemas.openxmlformats.org/drawingml/2006/main">
              <a:ext uri="{FF2B5EF4-FFF2-40B4-BE49-F238E27FC236}">
                <a16:creationId xmlns:a16="http://schemas.microsoft.com/office/drawing/2014/main" id="{F702BF1D-73C3-4AC3-A57A-49A540687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5500" y="3539680"/>
            <a:ext cx="54469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15" name="Síntese executiva / editorial 14">
            <a:extLst xmlns:a="http://schemas.openxmlformats.org/drawingml/2006/main">
              <a:ext uri="{FF2B5EF4-FFF2-40B4-BE49-F238E27FC236}">
                <a16:creationId xmlns:a16="http://schemas.microsoft.com/office/drawing/2014/main" id="{63184FFC-D9A4-41BC-BF1A-068B1F7A5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5500" y="3685730"/>
            <a:ext cx="317500" cy="1549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5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03</a:t>
            </a:r>
          </a:p>
        </p:txBody>
      </p:sp>
      <p:sp>
        <p:nvSpPr>
          <p:cNvPr id="16" name="Síntese executiva / editorial 15">
            <a:extLst xmlns:a="http://schemas.openxmlformats.org/drawingml/2006/main">
              <a:ext uri="{FF2B5EF4-FFF2-40B4-BE49-F238E27FC236}">
                <a16:creationId xmlns:a16="http://schemas.microsoft.com/office/drawing/2014/main" id="{1153634F-5D8A-4658-82B1-00297A2E1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3660330"/>
            <a:ext cx="4951600" cy="238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 mercado precisa ser avaliado a partir da sua oferta.</a:t>
            </a:r>
          </a:p>
        </p:txBody>
      </p:sp>
      <p:sp>
        <p:nvSpPr>
          <p:cNvPr id="17" name="Síntese executiva / editorial 16">
            <a:extLst xmlns:a="http://schemas.openxmlformats.org/drawingml/2006/main">
              <a:ext uri="{FF2B5EF4-FFF2-40B4-BE49-F238E27FC236}">
                <a16:creationId xmlns:a16="http://schemas.microsoft.com/office/drawing/2014/main" id="{015F0D31-9C8B-4B16-BBD4-9A5B25A99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3987990"/>
            <a:ext cx="4951600" cy="5757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Dados de comércio ajudam a compreender os fluxos entre países. A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escolha dos interlocutores exige aprofundar aplicação, demanda,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condições de compra e compatibilidade com o atendimento.</a:t>
            </a:r>
          </a:p>
        </p:txBody>
      </p:sp>
      <p:sp>
        <p:nvSpPr>
          <p:cNvPr id="18" name="Síntese executiva / camada 17">
            <a:extLst xmlns:a="http://schemas.openxmlformats.org/drawingml/2006/main">
              <a:ext uri="{FF2B5EF4-FFF2-40B4-BE49-F238E27FC236}">
                <a16:creationId xmlns:a16="http://schemas.microsoft.com/office/drawing/2014/main" id="{C644713E-BDEE-4D1C-8139-331E0BAE3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5500" y="4608195"/>
            <a:ext cx="54469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19" name="Síntese executiva / editorial 18">
            <a:extLst xmlns:a="http://schemas.openxmlformats.org/drawingml/2006/main">
              <a:ext uri="{FF2B5EF4-FFF2-40B4-BE49-F238E27FC236}">
                <a16:creationId xmlns:a16="http://schemas.microsoft.com/office/drawing/2014/main" id="{A0C1D5F7-FCB0-4535-8378-A1B3D9646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5500" y="4754245"/>
            <a:ext cx="317500" cy="1549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5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04</a:t>
            </a:r>
          </a:p>
        </p:txBody>
      </p:sp>
      <p:sp>
        <p:nvSpPr>
          <p:cNvPr id="20" name="Síntese executiva / editorial 19">
            <a:extLst xmlns:a="http://schemas.openxmlformats.org/drawingml/2006/main">
              <a:ext uri="{FF2B5EF4-FFF2-40B4-BE49-F238E27FC236}">
                <a16:creationId xmlns:a16="http://schemas.microsoft.com/office/drawing/2014/main" id="{18ADABB2-2CAF-4F5A-A288-F1818AC6E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4728845"/>
            <a:ext cx="4951600" cy="2387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Preço, percurso e calendário precisam conversar.</a:t>
            </a:r>
          </a:p>
        </p:txBody>
      </p:sp>
      <p:sp>
        <p:nvSpPr>
          <p:cNvPr id="21" name="Síntese executiva / editorial 20">
            <a:extLst xmlns:a="http://schemas.openxmlformats.org/drawingml/2006/main">
              <a:ext uri="{FF2B5EF4-FFF2-40B4-BE49-F238E27FC236}">
                <a16:creationId xmlns:a16="http://schemas.microsoft.com/office/drawing/2014/main" id="{6B95D599-9091-45FE-8133-6051CA49A4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5056505"/>
            <a:ext cx="4951600" cy="5757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 avaliação econômica deve reunir os itens considerados, suas fontes e a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responsabilidade por cada despesa. O calendário mostra quando produto,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serviços e recursos serão necessários.</a:t>
            </a:r>
          </a:p>
        </p:txBody>
      </p:sp>
      <p:sp>
        <p:nvSpPr>
          <p:cNvPr id="22" name="Síntese executiva / camada 21">
            <a:extLst xmlns:a="http://schemas.openxmlformats.org/drawingml/2006/main">
              <a:ext uri="{FF2B5EF4-FFF2-40B4-BE49-F238E27FC236}">
                <a16:creationId xmlns:a16="http://schemas.microsoft.com/office/drawing/2014/main" id="{00ABA605-CBA7-4420-9D70-7CC39BBCB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5500" y="5676709"/>
            <a:ext cx="54469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23" name="Síntese executiva / editorial 22">
            <a:extLst xmlns:a="http://schemas.openxmlformats.org/drawingml/2006/main">
              <a:ext uri="{FF2B5EF4-FFF2-40B4-BE49-F238E27FC236}">
                <a16:creationId xmlns:a16="http://schemas.microsoft.com/office/drawing/2014/main" id="{F9AE51C5-45F3-4DDD-8251-D81C1C914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5500" y="5822759"/>
            <a:ext cx="317500" cy="1549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5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05</a:t>
            </a:r>
          </a:p>
        </p:txBody>
      </p:sp>
      <p:sp>
        <p:nvSpPr>
          <p:cNvPr id="24" name="Síntese executiva / editorial 23">
            <a:extLst xmlns:a="http://schemas.openxmlformats.org/drawingml/2006/main">
              <a:ext uri="{FF2B5EF4-FFF2-40B4-BE49-F238E27FC236}">
                <a16:creationId xmlns:a16="http://schemas.microsoft.com/office/drawing/2014/main" id="{69B2DD32-AA89-47A4-BCB8-B4A041DB6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5797359"/>
            <a:ext cx="4951600" cy="452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Cada passagem da operação precisa de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1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um responsável.</a:t>
            </a:r>
          </a:p>
        </p:txBody>
      </p:sp>
      <p:sp>
        <p:nvSpPr>
          <p:cNvPr id="25" name="Síntese executiva / editorial 24">
            <a:extLst xmlns:a="http://schemas.openxmlformats.org/drawingml/2006/main">
              <a:ext uri="{FF2B5EF4-FFF2-40B4-BE49-F238E27FC236}">
                <a16:creationId xmlns:a16="http://schemas.microsoft.com/office/drawing/2014/main" id="{9982FE9A-5B1A-414D-951F-E9C23F50D6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30800" y="6338379"/>
            <a:ext cx="4951600" cy="5757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Origem, preparação, transporte, embarque, recebimento e fechamento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dependem de confirmações entre participantes. O acompanhamento deve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tornar visíveis as decisões, as alterações e as pendências.</a:t>
            </a:r>
          </a:p>
        </p:txBody>
      </p:sp>
    </p:spTree>
    <p:extLst>
      <p:ext uri="{BB962C8B-B14F-4D97-AF65-F5344CB8AC3E}">
        <p14:creationId xmlns:p14="http://schemas.microsoft.com/office/powerpoint/2010/main" val="55036869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DA9B85B0-A06A-40BA-B4D5-B433D37836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1202ce4b8440b1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Uma conversa, oito pontos / texto 1">
            <a:extLst xmlns:a="http://schemas.openxmlformats.org/drawingml/2006/main">
              <a:ext uri="{FF2B5EF4-FFF2-40B4-BE49-F238E27FC236}">
                <a16:creationId xmlns:a16="http://schemas.microsoft.com/office/drawing/2014/main" id="{F5D90795-1D58-4B6D-8382-6F0663A22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Uma conversa, oito pontos / texto 2">
            <a:extLst xmlns:a="http://schemas.openxmlformats.org/drawingml/2006/main">
              <a:ext uri="{FF2B5EF4-FFF2-40B4-BE49-F238E27FC236}">
                <a16:creationId xmlns:a16="http://schemas.microsoft.com/office/drawing/2014/main" id="{639344AC-C0AB-46B2-BD70-426771DAB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07</a:t>
            </a:r>
          </a:p>
        </p:txBody>
      </p:sp>
      <p:sp>
        <p:nvSpPr>
          <p:cNvPr id="4" name="Uma conversa, oito pontos / texto 3">
            <a:extLst xmlns:a="http://schemas.openxmlformats.org/drawingml/2006/main">
              <a:ext uri="{FF2B5EF4-FFF2-40B4-BE49-F238E27FC236}">
                <a16:creationId xmlns:a16="http://schemas.microsoft.com/office/drawing/2014/main" id="{8E045C5C-3B6C-4816-8F75-3E53D2623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54150"/>
            <a:ext cx="4572000" cy="12212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5600"/>
              </a:lnSpc>
              <a:buNone/>
              <a:defRPr sz="4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4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Uma conversa,</a:t>
            </a:r>
          </a:p>
          <a:p xmlns:a="http://schemas.openxmlformats.org/drawingml/2006/main">
            <a:pPr algn="l">
              <a:lnSpc>
                <a:spcPct val="85600"/>
              </a:lnSpc>
              <a:buNone/>
              <a:defRPr sz="4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4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oito pontos.</a:t>
            </a:r>
          </a:p>
        </p:txBody>
      </p:sp>
      <p:sp>
        <p:nvSpPr>
          <p:cNvPr id="5" name="Uma conversa, oito pontos / texto 4">
            <a:extLst xmlns:a="http://schemas.openxmlformats.org/drawingml/2006/main">
              <a:ext uri="{FF2B5EF4-FFF2-40B4-BE49-F238E27FC236}">
                <a16:creationId xmlns:a16="http://schemas.microsoft.com/office/drawing/2014/main" id="{C60B2778-CE8F-4813-BE00-FBB0BCB0C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3150"/>
            <a:ext cx="3683000" cy="854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5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Você pode ler em sequência ou partir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5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do ponto em que sua empresa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5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5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está hoje.</a:t>
            </a:r>
          </a:p>
        </p:txBody>
      </p:sp>
      <p:sp>
        <p:nvSpPr>
          <p:cNvPr id="6" name="Uma conversa, oito pontos / texto 5">
            <a:extLst xmlns:a="http://schemas.openxmlformats.org/drawingml/2006/main">
              <a:ext uri="{FF2B5EF4-FFF2-40B4-BE49-F238E27FC236}">
                <a16:creationId xmlns:a16="http://schemas.microsoft.com/office/drawing/2014/main" id="{B7E43CD2-CB4B-44CC-970C-BA65C477B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6650"/>
            <a:ext cx="41910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PRODUTO / ATENDIMENTO / NEGÓCIO</a:t>
            </a:r>
          </a:p>
        </p:txBody>
      </p:sp>
      <p:sp>
        <p:nvSpPr>
          <p:cNvPr id="7" name="Uma conversa, oito pontos / camada 6">
            <a:extLst xmlns:a="http://schemas.openxmlformats.org/drawingml/2006/main">
              <a:ext uri="{FF2B5EF4-FFF2-40B4-BE49-F238E27FC236}">
                <a16:creationId xmlns:a16="http://schemas.microsoft.com/office/drawing/2014/main" id="{79FE8567-7E70-4415-A2A6-2773FC12F0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1320800"/>
            <a:ext cx="46849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Uma conversa, oito pontos / texto 7">
            <a:extLst xmlns:a="http://schemas.openxmlformats.org/drawingml/2006/main">
              <a:ext uri="{FF2B5EF4-FFF2-40B4-BE49-F238E27FC236}">
                <a16:creationId xmlns:a16="http://schemas.microsoft.com/office/drawing/2014/main" id="{7210E45D-34C5-4129-A385-E4C2D1606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1479550"/>
            <a:ext cx="317500" cy="16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01</a:t>
            </a:r>
          </a:p>
        </p:txBody>
      </p:sp>
      <p:sp>
        <p:nvSpPr>
          <p:cNvPr id="9" name="Uma conversa, oito pontos / texto 8">
            <a:extLst xmlns:a="http://schemas.openxmlformats.org/drawingml/2006/main">
              <a:ext uri="{FF2B5EF4-FFF2-40B4-BE49-F238E27FC236}">
                <a16:creationId xmlns:a16="http://schemas.microsoft.com/office/drawing/2014/main" id="{0523F972-B9B7-413D-9430-D78915440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2800" y="1454150"/>
            <a:ext cx="3732400" cy="2408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4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4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 oferta que você tem hoje</a:t>
            </a:r>
          </a:p>
        </p:txBody>
      </p:sp>
      <p:sp>
        <p:nvSpPr>
          <p:cNvPr id="10" name="Uma conversa, oito pontos / camada 10">
            <a:extLst xmlns:a="http://schemas.openxmlformats.org/drawingml/2006/main">
              <a:ext uri="{FF2B5EF4-FFF2-40B4-BE49-F238E27FC236}">
                <a16:creationId xmlns:a16="http://schemas.microsoft.com/office/drawing/2014/main" id="{6F933D7F-EF46-4BB6-9536-7EF5D7BAC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1993900"/>
            <a:ext cx="46849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11" name="Uma conversa, oito pontos / texto 11">
            <a:extLst xmlns:a="http://schemas.openxmlformats.org/drawingml/2006/main">
              <a:ext uri="{FF2B5EF4-FFF2-40B4-BE49-F238E27FC236}">
                <a16:creationId xmlns:a16="http://schemas.microsoft.com/office/drawing/2014/main" id="{059B177F-0D56-4B58-B434-CE923822F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2152650"/>
            <a:ext cx="317500" cy="16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02</a:t>
            </a:r>
          </a:p>
        </p:txBody>
      </p:sp>
      <p:sp>
        <p:nvSpPr>
          <p:cNvPr id="12" name="Uma conversa, oito pontos / texto 12">
            <a:extLst xmlns:a="http://schemas.openxmlformats.org/drawingml/2006/main">
              <a:ext uri="{FF2B5EF4-FFF2-40B4-BE49-F238E27FC236}">
                <a16:creationId xmlns:a16="http://schemas.microsoft.com/office/drawing/2014/main" id="{3D99F2CD-3F00-4FC0-A583-FD5F2FD766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2800" y="2127250"/>
            <a:ext cx="3732400" cy="2408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4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4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 que sustenta essa oferta</a:t>
            </a:r>
          </a:p>
        </p:txBody>
      </p:sp>
      <p:sp>
        <p:nvSpPr>
          <p:cNvPr id="13" name="Uma conversa, oito pontos / camada 14">
            <a:extLst xmlns:a="http://schemas.openxmlformats.org/drawingml/2006/main">
              <a:ext uri="{FF2B5EF4-FFF2-40B4-BE49-F238E27FC236}">
                <a16:creationId xmlns:a16="http://schemas.microsoft.com/office/drawing/2014/main" id="{5BECF26D-A28E-4E04-85C4-9DE3C41D7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2667000"/>
            <a:ext cx="46849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14" name="Uma conversa, oito pontos / texto 15">
            <a:extLst xmlns:a="http://schemas.openxmlformats.org/drawingml/2006/main">
              <a:ext uri="{FF2B5EF4-FFF2-40B4-BE49-F238E27FC236}">
                <a16:creationId xmlns:a16="http://schemas.microsoft.com/office/drawing/2014/main" id="{B8C7CAA5-4E19-4CE8-919F-6154CE3B4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2825750"/>
            <a:ext cx="317500" cy="16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03</a:t>
            </a:r>
          </a:p>
        </p:txBody>
      </p:sp>
      <p:sp>
        <p:nvSpPr>
          <p:cNvPr id="15" name="Uma conversa, oito pontos / texto 16">
            <a:extLst xmlns:a="http://schemas.openxmlformats.org/drawingml/2006/main">
              <a:ext uri="{FF2B5EF4-FFF2-40B4-BE49-F238E27FC236}">
                <a16:creationId xmlns:a16="http://schemas.microsoft.com/office/drawing/2014/main" id="{A1DCA25C-6467-4D79-A1A7-C3BB35644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2800" y="2800350"/>
            <a:ext cx="3732400" cy="2408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4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4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Quem pode avaliar o fornecimento</a:t>
            </a:r>
          </a:p>
        </p:txBody>
      </p:sp>
      <p:sp>
        <p:nvSpPr>
          <p:cNvPr id="16" name="Uma conversa, oito pontos / camada 18">
            <a:extLst xmlns:a="http://schemas.openxmlformats.org/drawingml/2006/main">
              <a:ext uri="{FF2B5EF4-FFF2-40B4-BE49-F238E27FC236}">
                <a16:creationId xmlns:a16="http://schemas.microsoft.com/office/drawing/2014/main" id="{E0D2187C-7A90-46DD-A55F-A1464FC84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3340100"/>
            <a:ext cx="46849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17" name="Uma conversa, oito pontos / texto 19">
            <a:extLst xmlns:a="http://schemas.openxmlformats.org/drawingml/2006/main">
              <a:ext uri="{FF2B5EF4-FFF2-40B4-BE49-F238E27FC236}">
                <a16:creationId xmlns:a16="http://schemas.microsoft.com/office/drawing/2014/main" id="{EFAE79AE-5569-4CFC-A6D9-2DF0B5DE1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3498850"/>
            <a:ext cx="317500" cy="16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04</a:t>
            </a:r>
          </a:p>
        </p:txBody>
      </p:sp>
      <p:sp>
        <p:nvSpPr>
          <p:cNvPr id="18" name="Uma conversa, oito pontos / texto 20">
            <a:extLst xmlns:a="http://schemas.openxmlformats.org/drawingml/2006/main">
              <a:ext uri="{FF2B5EF4-FFF2-40B4-BE49-F238E27FC236}">
                <a16:creationId xmlns:a16="http://schemas.microsoft.com/office/drawing/2014/main" id="{5EBA2D3A-C4B8-494D-991B-0B037A614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2800" y="3473450"/>
            <a:ext cx="3732400" cy="2408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4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4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Interesse e capacidade de atendimento</a:t>
            </a:r>
          </a:p>
        </p:txBody>
      </p:sp>
      <p:sp>
        <p:nvSpPr>
          <p:cNvPr id="19" name="Uma conversa, oito pontos / camada 22">
            <a:extLst xmlns:a="http://schemas.openxmlformats.org/drawingml/2006/main">
              <a:ext uri="{FF2B5EF4-FFF2-40B4-BE49-F238E27FC236}">
                <a16:creationId xmlns:a16="http://schemas.microsoft.com/office/drawing/2014/main" id="{68159B30-FDC4-41BD-A75F-121C024D1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4013200"/>
            <a:ext cx="46849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20" name="Uma conversa, oito pontos / texto 23">
            <a:extLst xmlns:a="http://schemas.openxmlformats.org/drawingml/2006/main">
              <a:ext uri="{FF2B5EF4-FFF2-40B4-BE49-F238E27FC236}">
                <a16:creationId xmlns:a16="http://schemas.microsoft.com/office/drawing/2014/main" id="{59040190-1FFB-4274-BA3C-492F2AFB3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4171950"/>
            <a:ext cx="317500" cy="16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05</a:t>
            </a:r>
          </a:p>
        </p:txBody>
      </p:sp>
      <p:sp>
        <p:nvSpPr>
          <p:cNvPr id="21" name="Uma conversa, oito pontos / texto 24">
            <a:extLst xmlns:a="http://schemas.openxmlformats.org/drawingml/2006/main">
              <a:ext uri="{FF2B5EF4-FFF2-40B4-BE49-F238E27FC236}">
                <a16:creationId xmlns:a16="http://schemas.microsoft.com/office/drawing/2014/main" id="{F593DC5F-5C3E-47E1-A6F1-BE5045675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2800" y="4146550"/>
            <a:ext cx="3732400" cy="2408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4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4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Proposta e percurso da operação</a:t>
            </a:r>
          </a:p>
        </p:txBody>
      </p:sp>
      <p:sp>
        <p:nvSpPr>
          <p:cNvPr id="22" name="Uma conversa, oito pontos / camada 26">
            <a:extLst xmlns:a="http://schemas.openxmlformats.org/drawingml/2006/main">
              <a:ext uri="{FF2B5EF4-FFF2-40B4-BE49-F238E27FC236}">
                <a16:creationId xmlns:a16="http://schemas.microsoft.com/office/drawing/2014/main" id="{307EB80C-373D-4E38-ACA2-E4D1C6BBA2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4686300"/>
            <a:ext cx="46849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23" name="Uma conversa, oito pontos / texto 27">
            <a:extLst xmlns:a="http://schemas.openxmlformats.org/drawingml/2006/main">
              <a:ext uri="{FF2B5EF4-FFF2-40B4-BE49-F238E27FC236}">
                <a16:creationId xmlns:a16="http://schemas.microsoft.com/office/drawing/2014/main" id="{87EE1B35-01E2-490A-8194-DC469C8DF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4845050"/>
            <a:ext cx="317500" cy="16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06</a:t>
            </a:r>
          </a:p>
        </p:txBody>
      </p:sp>
      <p:sp>
        <p:nvSpPr>
          <p:cNvPr id="24" name="Uma conversa, oito pontos / texto 28">
            <a:extLst xmlns:a="http://schemas.openxmlformats.org/drawingml/2006/main">
              <a:ext uri="{FF2B5EF4-FFF2-40B4-BE49-F238E27FC236}">
                <a16:creationId xmlns:a16="http://schemas.microsoft.com/office/drawing/2014/main" id="{6E877899-EEE9-472B-B0D9-C26E85289B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2800" y="4819650"/>
            <a:ext cx="3732400" cy="2408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4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4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Como a Taylor participa</a:t>
            </a:r>
          </a:p>
        </p:txBody>
      </p:sp>
      <p:sp>
        <p:nvSpPr>
          <p:cNvPr id="25" name="Uma conversa, oito pontos / camada 30">
            <a:extLst xmlns:a="http://schemas.openxmlformats.org/drawingml/2006/main">
              <a:ext uri="{FF2B5EF4-FFF2-40B4-BE49-F238E27FC236}">
                <a16:creationId xmlns:a16="http://schemas.microsoft.com/office/drawing/2014/main" id="{718725BF-DFE5-42C0-9A02-214FE8B17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5359400"/>
            <a:ext cx="46849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26" name="Uma conversa, oito pontos / texto 31">
            <a:extLst xmlns:a="http://schemas.openxmlformats.org/drawingml/2006/main">
              <a:ext uri="{FF2B5EF4-FFF2-40B4-BE49-F238E27FC236}">
                <a16:creationId xmlns:a16="http://schemas.microsoft.com/office/drawing/2014/main" id="{DDF0CC6A-47D2-437E-9196-3A4C773CC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5518150"/>
            <a:ext cx="317500" cy="16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07</a:t>
            </a:r>
          </a:p>
        </p:txBody>
      </p:sp>
      <p:sp>
        <p:nvSpPr>
          <p:cNvPr id="27" name="Uma conversa, oito pontos / texto 32">
            <a:extLst xmlns:a="http://schemas.openxmlformats.org/drawingml/2006/main">
              <a:ext uri="{FF2B5EF4-FFF2-40B4-BE49-F238E27FC236}">
                <a16:creationId xmlns:a16="http://schemas.microsoft.com/office/drawing/2014/main" id="{84D30934-3BD8-4E6F-8D49-BF7D41492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2800" y="5492750"/>
            <a:ext cx="3732400" cy="2408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4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4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Perguntas antes da decisão</a:t>
            </a:r>
          </a:p>
        </p:txBody>
      </p:sp>
      <p:sp>
        <p:nvSpPr>
          <p:cNvPr id="28" name="Uma conversa, oito pontos / camada 34">
            <a:extLst xmlns:a="http://schemas.openxmlformats.org/drawingml/2006/main">
              <a:ext uri="{FF2B5EF4-FFF2-40B4-BE49-F238E27FC236}">
                <a16:creationId xmlns:a16="http://schemas.microsoft.com/office/drawing/2014/main" id="{AE654438-89D7-4DFC-AF15-37F25AAFB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6032500"/>
            <a:ext cx="46849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29" name="Uma conversa, oito pontos / texto 35">
            <a:extLst xmlns:a="http://schemas.openxmlformats.org/drawingml/2006/main">
              <a:ext uri="{FF2B5EF4-FFF2-40B4-BE49-F238E27FC236}">
                <a16:creationId xmlns:a16="http://schemas.microsoft.com/office/drawing/2014/main" id="{F96FF10D-8433-4C23-853B-4D934320F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6191250"/>
            <a:ext cx="317500" cy="16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08</a:t>
            </a:r>
          </a:p>
        </p:txBody>
      </p:sp>
      <p:sp>
        <p:nvSpPr>
          <p:cNvPr id="30" name="Uma conversa, oito pontos / texto 36">
            <a:extLst xmlns:a="http://schemas.openxmlformats.org/drawingml/2006/main">
              <a:ext uri="{FF2B5EF4-FFF2-40B4-BE49-F238E27FC236}">
                <a16:creationId xmlns:a16="http://schemas.microsoft.com/office/drawing/2014/main" id="{B28FD77B-C572-48F4-9556-B000C41A2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92800" y="6165850"/>
            <a:ext cx="3732400" cy="2408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4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4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 primeiro trabalho</a:t>
            </a:r>
          </a:p>
        </p:txBody>
      </p:sp>
      <p:sp>
        <p:nvSpPr>
          <p:cNvPr id="31" name="Uma conversa, oito pontos / texto 38">
            <a:extLst xmlns:a="http://schemas.openxmlformats.org/drawingml/2006/main">
              <a:ext uri="{FF2B5EF4-FFF2-40B4-BE49-F238E27FC236}">
                <a16:creationId xmlns:a16="http://schemas.microsoft.com/office/drawing/2014/main" id="{17E6C109-1E5F-49E0-86CC-D8DF51A53D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7900" y="1492250"/>
            <a:ext cx="444500" cy="162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9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08</a:t>
            </a:r>
          </a:p>
        </p:txBody>
      </p:sp>
      <p:sp>
        <p:nvSpPr>
          <p:cNvPr id="32" name="Uma conversa, oito pontos / texto 39">
            <a:extLst xmlns:a="http://schemas.openxmlformats.org/drawingml/2006/main">
              <a:ext uri="{FF2B5EF4-FFF2-40B4-BE49-F238E27FC236}">
                <a16:creationId xmlns:a16="http://schemas.microsoft.com/office/drawing/2014/main" id="{F66752E2-2507-40C3-AF1D-0CEDD65BF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7900" y="2165350"/>
            <a:ext cx="444500" cy="162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9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10</a:t>
            </a:r>
          </a:p>
        </p:txBody>
      </p:sp>
      <p:sp>
        <p:nvSpPr>
          <p:cNvPr id="33" name="Uma conversa, oito pontos / texto 40">
            <a:extLst xmlns:a="http://schemas.openxmlformats.org/drawingml/2006/main">
              <a:ext uri="{FF2B5EF4-FFF2-40B4-BE49-F238E27FC236}">
                <a16:creationId xmlns:a16="http://schemas.microsoft.com/office/drawing/2014/main" id="{5D4217C4-8F3F-4293-B2B7-F60859752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7900" y="2838450"/>
            <a:ext cx="444500" cy="162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9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14</a:t>
            </a:r>
          </a:p>
        </p:txBody>
      </p:sp>
      <p:sp>
        <p:nvSpPr>
          <p:cNvPr id="34" name="Uma conversa, oito pontos / texto 41">
            <a:extLst xmlns:a="http://schemas.openxmlformats.org/drawingml/2006/main">
              <a:ext uri="{FF2B5EF4-FFF2-40B4-BE49-F238E27FC236}">
                <a16:creationId xmlns:a16="http://schemas.microsoft.com/office/drawing/2014/main" id="{4EF4B9D1-EB05-42BA-89F4-C1C37FF4B5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7900" y="3511550"/>
            <a:ext cx="444500" cy="162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9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18</a:t>
            </a:r>
          </a:p>
        </p:txBody>
      </p:sp>
      <p:sp>
        <p:nvSpPr>
          <p:cNvPr id="35" name="Uma conversa, oito pontos / texto 42">
            <a:extLst xmlns:a="http://schemas.openxmlformats.org/drawingml/2006/main">
              <a:ext uri="{FF2B5EF4-FFF2-40B4-BE49-F238E27FC236}">
                <a16:creationId xmlns:a16="http://schemas.microsoft.com/office/drawing/2014/main" id="{B0BC26FB-08B7-4B0C-9C85-9B541AD55A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7900" y="4184650"/>
            <a:ext cx="444500" cy="162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9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22</a:t>
            </a:r>
          </a:p>
        </p:txBody>
      </p:sp>
      <p:sp>
        <p:nvSpPr>
          <p:cNvPr id="36" name="Uma conversa, oito pontos / texto 43">
            <a:extLst xmlns:a="http://schemas.openxmlformats.org/drawingml/2006/main">
              <a:ext uri="{FF2B5EF4-FFF2-40B4-BE49-F238E27FC236}">
                <a16:creationId xmlns:a16="http://schemas.microsoft.com/office/drawing/2014/main" id="{6E42E13C-8E21-4430-98DC-A6BCEBFCD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7900" y="4857750"/>
            <a:ext cx="444500" cy="162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9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28</a:t>
            </a:r>
          </a:p>
        </p:txBody>
      </p:sp>
      <p:sp>
        <p:nvSpPr>
          <p:cNvPr id="37" name="Uma conversa, oito pontos / texto 44">
            <a:extLst xmlns:a="http://schemas.openxmlformats.org/drawingml/2006/main">
              <a:ext uri="{FF2B5EF4-FFF2-40B4-BE49-F238E27FC236}">
                <a16:creationId xmlns:a16="http://schemas.microsoft.com/office/drawing/2014/main" id="{45AB6BE7-DD08-4733-B8DB-13D770995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7900" y="5530850"/>
            <a:ext cx="444500" cy="162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9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32</a:t>
            </a:r>
          </a:p>
        </p:txBody>
      </p:sp>
      <p:sp>
        <p:nvSpPr>
          <p:cNvPr id="38" name="Uma conversa, oito pontos / texto 45">
            <a:extLst xmlns:a="http://schemas.openxmlformats.org/drawingml/2006/main">
              <a:ext uri="{FF2B5EF4-FFF2-40B4-BE49-F238E27FC236}">
                <a16:creationId xmlns:a16="http://schemas.microsoft.com/office/drawing/2014/main" id="{03A2D27F-3D20-4E4E-B331-CAB4B1B46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7900" y="6203950"/>
            <a:ext cx="444500" cy="162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9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9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34</a:t>
            </a:r>
          </a:p>
        </p:txBody>
      </p:sp>
    </p:spTree>
    <p:extLst>
      <p:ext uri="{BB962C8B-B14F-4D97-AF65-F5344CB8AC3E}">
        <p14:creationId xmlns:p14="http://schemas.microsoft.com/office/powerpoint/2010/main" val="36761621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2B22FB-C4B9-4733-BAFE-080BF108A72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cae1e90e154f8e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A oferta que você tem hoje / texto 1">
            <a:extLst xmlns:a="http://schemas.openxmlformats.org/drawingml/2006/main">
              <a:ext uri="{FF2B5EF4-FFF2-40B4-BE49-F238E27FC236}">
                <a16:creationId xmlns:a16="http://schemas.microsoft.com/office/drawing/2014/main" id="{34049983-225E-4D01-B4AF-41ACF8D44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A oferta que você tem hoje / texto 2">
            <a:extLst xmlns:a="http://schemas.openxmlformats.org/drawingml/2006/main">
              <a:ext uri="{FF2B5EF4-FFF2-40B4-BE49-F238E27FC236}">
                <a16:creationId xmlns:a16="http://schemas.microsoft.com/office/drawing/2014/main" id="{0B074604-61C7-49D3-965A-43ECA044B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08</a:t>
            </a:r>
          </a:p>
        </p:txBody>
      </p:sp>
      <p:sp>
        <p:nvSpPr>
          <p:cNvPr id="4" name="A oferta que você tem hoje / texto 3">
            <a:extLst xmlns:a="http://schemas.openxmlformats.org/drawingml/2006/main">
              <a:ext uri="{FF2B5EF4-FFF2-40B4-BE49-F238E27FC236}">
                <a16:creationId xmlns:a16="http://schemas.microsoft.com/office/drawing/2014/main" id="{3F009F15-FE7D-48A5-B872-8C4121DB6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35050"/>
            <a:ext cx="45720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01 / EXPORTAÇÃO DE COMMODITIES</a:t>
            </a:r>
          </a:p>
        </p:txBody>
      </p:sp>
      <p:sp>
        <p:nvSpPr>
          <p:cNvPr id="5" name="A oferta que você tem hoje / texto 4">
            <a:extLst xmlns:a="http://schemas.openxmlformats.org/drawingml/2006/main">
              <a:ext uri="{FF2B5EF4-FFF2-40B4-BE49-F238E27FC236}">
                <a16:creationId xmlns:a16="http://schemas.microsoft.com/office/drawing/2014/main" id="{C680507F-9998-4C0B-BFD1-95599CD760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4216400" cy="9580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6400"/>
              </a:lnSpc>
              <a:buNone/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 oferta que</a:t>
            </a:r>
          </a:p>
          <a:p xmlns:a="http://schemas.openxmlformats.org/drawingml/2006/main">
            <a:pPr algn="l">
              <a:lnSpc>
                <a:spcPct val="86400"/>
              </a:lnSpc>
              <a:buNone/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você tem hoje.</a:t>
            </a:r>
          </a:p>
        </p:txBody>
      </p:sp>
      <p:sp>
        <p:nvSpPr>
          <p:cNvPr id="6" name="A oferta que você tem hoje / texto 5">
            <a:extLst xmlns:a="http://schemas.openxmlformats.org/drawingml/2006/main">
              <a:ext uri="{FF2B5EF4-FFF2-40B4-BE49-F238E27FC236}">
                <a16:creationId xmlns:a16="http://schemas.microsoft.com/office/drawing/2014/main" id="{522430D0-2AD1-46AC-AC75-C4A586037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28138"/>
            <a:ext cx="4000500" cy="6868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2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Produto, origem, volume e janela de fornecimento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2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dão um ponto de partida concreto à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2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conversa internacional.</a:t>
            </a:r>
          </a:p>
        </p:txBody>
      </p:sp>
      <p:sp>
        <p:nvSpPr>
          <p:cNvPr id="7" name="A oferta que você tem hoje / body 6">
            <a:extLst xmlns:a="http://schemas.openxmlformats.org/drawingml/2006/main">
              <a:ext uri="{FF2B5EF4-FFF2-40B4-BE49-F238E27FC236}">
                <a16:creationId xmlns:a16="http://schemas.microsoft.com/office/drawing/2014/main" id="{74633426-D186-49F4-AC4F-D4D448751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3200" y="1454150"/>
            <a:ext cx="2247200" cy="19182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Se você produz, origina ou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comercializa açúcar, soja,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milho, farelos ou óleos,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provavelmente conhece os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pontos fortes do seu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fornecimento. A conversa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internacional pede que esse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conhecimento possa ser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compartilhado e avaliado.</a:t>
            </a:r>
          </a:p>
        </p:txBody>
      </p:sp>
      <p:sp>
        <p:nvSpPr>
          <p:cNvPr id="8" name="A oferta que você tem hoje / body 7">
            <a:extLst xmlns:a="http://schemas.openxmlformats.org/drawingml/2006/main">
              <a:ext uri="{FF2B5EF4-FFF2-40B4-BE49-F238E27FC236}">
                <a16:creationId xmlns:a16="http://schemas.microsoft.com/office/drawing/2014/main" id="{3CB50117-9B79-4AD2-8B71-390D0D0EA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5200" y="1454150"/>
            <a:ext cx="2247200" cy="14975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Qual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oferta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você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consegue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atender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hoje?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Essa pergunta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reúne o produto disponível, sua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origem, as características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conhecidas e o período em que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você pode assumir um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compromisso de fornecimento.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8D57CB4-FC98-4817-924E-C8CBD731CE2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a11101ad81842c0"/>
          <a:srcRect xmlns:a="http://schemas.openxmlformats.org/drawingml/2006/main" l="0" t="26893" r="0" b="2689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4267200"/>
            <a:ext cx="9472800" cy="2463800"/>
          </a:xfrm>
          <a:prstGeom xmlns:a="http://schemas.openxmlformats.org/drawingml/2006/main" prst="rect">
            <a:avLst/>
          </a:prstGeom>
        </p:spPr>
      </p:pic>
      <p:sp>
        <p:nvSpPr>
          <p:cNvPr id="10" name="A oferta que você tem hoje / caption 9">
            <a:extLst xmlns:a="http://schemas.openxmlformats.org/drawingml/2006/main">
              <a:ext uri="{FF2B5EF4-FFF2-40B4-BE49-F238E27FC236}">
                <a16:creationId xmlns:a16="http://schemas.microsoft.com/office/drawing/2014/main" id="{DC1B4021-FE21-4462-9171-7FD2C4A8A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13550"/>
            <a:ext cx="94728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 colheita se conecta à janela de fornecimento.</a:t>
            </a:r>
          </a:p>
        </p:txBody>
      </p:sp>
    </p:spTree>
    <p:extLst>
      <p:ext uri="{BB962C8B-B14F-4D97-AF65-F5344CB8AC3E}">
        <p14:creationId xmlns:p14="http://schemas.microsoft.com/office/powerpoint/2010/main" val="1565285072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1E5B976-D109-43D4-8053-E8CCFF6680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b9f1056a65d4807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A oferta que você tem hoje / 2 / texto 1">
            <a:extLst xmlns:a="http://schemas.openxmlformats.org/drawingml/2006/main">
              <a:ext uri="{FF2B5EF4-FFF2-40B4-BE49-F238E27FC236}">
                <a16:creationId xmlns:a16="http://schemas.microsoft.com/office/drawing/2014/main" id="{AB9678E0-3DC8-4A82-AB79-A0D2C50B4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A oferta que você tem hoje / 2 / texto 2">
            <a:extLst xmlns:a="http://schemas.openxmlformats.org/drawingml/2006/main">
              <a:ext uri="{FF2B5EF4-FFF2-40B4-BE49-F238E27FC236}">
                <a16:creationId xmlns:a16="http://schemas.microsoft.com/office/drawing/2014/main" id="{99753E89-61A6-4C5D-92DB-B5CD7B84E3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09</a:t>
            </a:r>
          </a:p>
        </p:txBody>
      </p:sp>
      <p:sp>
        <p:nvSpPr>
          <p:cNvPr id="4" name="A oferta que você tem hoje / 2 / texto 3">
            <a:extLst xmlns:a="http://schemas.openxmlformats.org/drawingml/2006/main">
              <a:ext uri="{FF2B5EF4-FFF2-40B4-BE49-F238E27FC236}">
                <a16:creationId xmlns:a16="http://schemas.microsoft.com/office/drawing/2014/main" id="{44892D67-8610-47FD-B5F2-BC773C14DC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1850"/>
            <a:ext cx="94728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01 / A oferta que você tem hoje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FBEAF8A-69ED-491F-9C45-0A7FA4778A6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b399c81d95d454d"/>
          <a:srcRect xmlns:a="http://schemas.openxmlformats.org/drawingml/2006/main" l="0" t="4465" r="0" b="446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498400" y="1066800"/>
            <a:ext cx="4584000" cy="2349500"/>
          </a:xfrm>
          <a:prstGeom xmlns:a="http://schemas.openxmlformats.org/drawingml/2006/main" prst="rect">
            <a:avLst/>
          </a:prstGeom>
        </p:spPr>
      </p:pic>
      <p:sp>
        <p:nvSpPr>
          <p:cNvPr id="6" name="A oferta que você tem hoje / 2 / caption 5">
            <a:extLst xmlns:a="http://schemas.openxmlformats.org/drawingml/2006/main">
              <a:ext uri="{FF2B5EF4-FFF2-40B4-BE49-F238E27FC236}">
                <a16:creationId xmlns:a16="http://schemas.microsoft.com/office/drawing/2014/main" id="{A01A51FD-9F41-4ECD-8ED5-9EADF5C6A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400" y="3498850"/>
            <a:ext cx="45840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Disponibilidade e capacidade precisam ser examinadas juntas.</a:t>
            </a:r>
          </a:p>
        </p:txBody>
      </p:sp>
      <p:sp>
        <p:nvSpPr>
          <p:cNvPr id="7" name="A oferta que você tem hoje / 2 / body 6">
            <a:extLst xmlns:a="http://schemas.openxmlformats.org/drawingml/2006/main">
              <a:ext uri="{FF2B5EF4-FFF2-40B4-BE49-F238E27FC236}">
                <a16:creationId xmlns:a16="http://schemas.microsoft.com/office/drawing/2014/main" id="{53732096-BFBB-4552-AEB0-5E7976E42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4584000" cy="14975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 nome da commodity ajuda a localizar a conversa. 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comprador precisa entender qual produto está sendo oferecido,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 quais referências e em qual volume. Você também precisa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conhecer o que ele pretende receber. Quando as duas partes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conseguem examinar a mesma oferta, as perguntas se tornam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específicas: uma característica do lote, uma condição 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retirada, a programação pretendida.</a:t>
            </a:r>
          </a:p>
        </p:txBody>
      </p:sp>
      <p:sp>
        <p:nvSpPr>
          <p:cNvPr id="8" name="A oferta que você tem hoje / 2 / body 7">
            <a:extLst xmlns:a="http://schemas.openxmlformats.org/drawingml/2006/main">
              <a:ext uri="{FF2B5EF4-FFF2-40B4-BE49-F238E27FC236}">
                <a16:creationId xmlns:a16="http://schemas.microsoft.com/office/drawing/2014/main" id="{119D3085-D6A0-47A9-9F21-2EBD61A442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48534"/>
            <a:ext cx="4584000" cy="1076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É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nesse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trabalho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que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Taylor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atua.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Organizamos a oferta,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conduzimos as atividades comerciais definidas no projeto 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coordenamos o atendimento com os participantes da operação.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Começamos pelo produto, pela disponibilidade e pelo objetivo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comercial que sua empresa quer trabalhar.</a:t>
            </a:r>
          </a:p>
        </p:txBody>
      </p:sp>
      <p:sp>
        <p:nvSpPr>
          <p:cNvPr id="9" name="A oferta que você tem hoje / 2 / body 8">
            <a:extLst xmlns:a="http://schemas.openxmlformats.org/drawingml/2006/main">
              <a:ext uri="{FF2B5EF4-FFF2-40B4-BE49-F238E27FC236}">
                <a16:creationId xmlns:a16="http://schemas.microsoft.com/office/drawing/2014/main" id="{FB18DE7D-B958-45C4-82E3-633DACFF1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90594"/>
            <a:ext cx="4584000" cy="14975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Se você é uma usina, podemos começar pela linha produzida 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pela disponibilidade que pode ser destinada ao projeto. Se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trabalha com originação, precisamos compreender de onde vem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 fornecimento e quais condições você pode confirmar com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seus fornecedores. Para uma cerealista ou indústria, a conversa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inclui os compromissos atuais, a programação e as condições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do produto que será apresentado.</a:t>
            </a:r>
          </a:p>
        </p:txBody>
      </p:sp>
      <p:sp>
        <p:nvSpPr>
          <p:cNvPr id="10" name="A oferta que você tem hoje / 2 / body 9">
            <a:extLst xmlns:a="http://schemas.openxmlformats.org/drawingml/2006/main">
              <a:ext uri="{FF2B5EF4-FFF2-40B4-BE49-F238E27FC236}">
                <a16:creationId xmlns:a16="http://schemas.microsoft.com/office/drawing/2014/main" id="{73B72615-4FCA-4FA9-9285-02AAEEA7A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400" y="3930650"/>
            <a:ext cx="4584000" cy="1076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Sua prioridade pode ser apresentar um lote, responder a uma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consulta, desenvolver uma conta ou organizar a continuidade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das exportações.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projeto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precisa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corresponder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momento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da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sua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empresa,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à oferta disponível e ao trabalho que sua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equipe quer conduzir agora.</a:t>
            </a:r>
          </a:p>
        </p:txBody>
      </p:sp>
      <p:sp>
        <p:nvSpPr>
          <p:cNvPr id="11" name="A oferta que você tem hoje / 2 / body 10">
            <a:extLst xmlns:a="http://schemas.openxmlformats.org/drawingml/2006/main">
              <a:ext uri="{FF2B5EF4-FFF2-40B4-BE49-F238E27FC236}">
                <a16:creationId xmlns:a16="http://schemas.microsoft.com/office/drawing/2014/main" id="{FB9DC70D-120E-4131-817A-A786113E4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400" y="5172710"/>
            <a:ext cx="4584000" cy="14975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Nossa primeira conversa serve para reconhecer essa base.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Você apresenta o que tem, o que conhece e o que pretende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desenvolver. Nós examinamos como essas referências se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conectam e quais confirmações precisam entrar no trabalho. 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partir daí, a oferta ganha uma descrição que permite discutir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fornecimento com um interlocutor concreto. É essa descrição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que precisamos sustentar antes de ampliar a abordagem.</a:t>
            </a:r>
          </a:p>
        </p:txBody>
      </p:sp>
    </p:spTree>
    <p:extLst>
      <p:ext uri="{BB962C8B-B14F-4D97-AF65-F5344CB8AC3E}">
        <p14:creationId xmlns:p14="http://schemas.microsoft.com/office/powerpoint/2010/main" val="168240264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2A69176-CF00-4A67-9D18-CFEEDF096F4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6720ed86704212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O que sustenta essa oferta / texto 1">
            <a:extLst xmlns:a="http://schemas.openxmlformats.org/drawingml/2006/main">
              <a:ext uri="{FF2B5EF4-FFF2-40B4-BE49-F238E27FC236}">
                <a16:creationId xmlns:a16="http://schemas.microsoft.com/office/drawing/2014/main" id="{FD69E93F-E5E2-4CEF-B9A6-DF32824EA4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O que sustenta essa oferta / texto 2">
            <a:extLst xmlns:a="http://schemas.openxmlformats.org/drawingml/2006/main">
              <a:ext uri="{FF2B5EF4-FFF2-40B4-BE49-F238E27FC236}">
                <a16:creationId xmlns:a16="http://schemas.microsoft.com/office/drawing/2014/main" id="{A29B4DA0-C37B-4981-86FF-E6857D13B6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10</a:t>
            </a:r>
          </a:p>
        </p:txBody>
      </p:sp>
      <p:sp>
        <p:nvSpPr>
          <p:cNvPr id="4" name="O que sustenta essa oferta / texto 3">
            <a:extLst xmlns:a="http://schemas.openxmlformats.org/drawingml/2006/main">
              <a:ext uri="{FF2B5EF4-FFF2-40B4-BE49-F238E27FC236}">
                <a16:creationId xmlns:a16="http://schemas.microsoft.com/office/drawing/2014/main" id="{B63EA20A-CD1A-4ECB-B95B-C570C290D3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35050"/>
            <a:ext cx="45720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02 / EXPORTAÇÃO DE COMMODITIES</a:t>
            </a:r>
          </a:p>
        </p:txBody>
      </p:sp>
      <p:sp>
        <p:nvSpPr>
          <p:cNvPr id="5" name="O que sustenta essa oferta / texto 4">
            <a:extLst xmlns:a="http://schemas.openxmlformats.org/drawingml/2006/main">
              <a:ext uri="{FF2B5EF4-FFF2-40B4-BE49-F238E27FC236}">
                <a16:creationId xmlns:a16="http://schemas.microsoft.com/office/drawing/2014/main" id="{1CB0EE28-2091-43DC-B751-0548FE73D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4216400" cy="9580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6400"/>
              </a:lnSpc>
              <a:buNone/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 que sustenta</a:t>
            </a:r>
          </a:p>
          <a:p xmlns:a="http://schemas.openxmlformats.org/drawingml/2006/main">
            <a:pPr algn="l">
              <a:lnSpc>
                <a:spcPct val="86400"/>
              </a:lnSpc>
              <a:buNone/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essa oferta.</a:t>
            </a:r>
          </a:p>
        </p:txBody>
      </p:sp>
      <p:sp>
        <p:nvSpPr>
          <p:cNvPr id="6" name="O que sustenta essa oferta / texto 5">
            <a:extLst xmlns:a="http://schemas.openxmlformats.org/drawingml/2006/main">
              <a:ext uri="{FF2B5EF4-FFF2-40B4-BE49-F238E27FC236}">
                <a16:creationId xmlns:a16="http://schemas.microsoft.com/office/drawing/2014/main" id="{96306184-3DAE-4645-849B-3C97508C65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28138"/>
            <a:ext cx="4000500" cy="6868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2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 descrição comercial precisa encontrar apoio no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2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produto, nas referências disponíveis e na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2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confirmação do fornecimento.</a:t>
            </a:r>
          </a:p>
        </p:txBody>
      </p:sp>
      <p:sp>
        <p:nvSpPr>
          <p:cNvPr id="7" name="O que sustenta essa oferta / body 6">
            <a:extLst xmlns:a="http://schemas.openxmlformats.org/drawingml/2006/main">
              <a:ext uri="{FF2B5EF4-FFF2-40B4-BE49-F238E27FC236}">
                <a16:creationId xmlns:a16="http://schemas.microsoft.com/office/drawing/2014/main" id="{60E1F387-B729-4046-AC9D-1BD4F710E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3200" y="1454150"/>
            <a:ext cx="2247200" cy="19182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Ao apresentar sua oferta, você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reúne informações que podem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ter sido produzidas em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momentos diferentes. A ficha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descreve uma linha; uma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análise se refere a uma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amostra ou lote; o comercial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recebe uma previsão 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disponibilidade.</a:t>
            </a:r>
          </a:p>
        </p:txBody>
      </p:sp>
      <p:sp>
        <p:nvSpPr>
          <p:cNvPr id="8" name="O que sustenta essa oferta / body 7">
            <a:extLst xmlns:a="http://schemas.openxmlformats.org/drawingml/2006/main">
              <a:ext uri="{FF2B5EF4-FFF2-40B4-BE49-F238E27FC236}">
                <a16:creationId xmlns:a16="http://schemas.microsoft.com/office/drawing/2014/main" id="{C8D51D91-988B-4875-9BEC-9C2A2531E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5200" y="1454150"/>
            <a:ext cx="2247200" cy="25491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Para conversar sobre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fornecimento, precisamos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saber a que cada informação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corresponde.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Produto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identificado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informação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reconhecida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pela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equipe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formam a base da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apresentação. Você precisa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conseguir mostrar de onde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veio a descrição e até onde ela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pode ser aplicada ao produto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que está oferecendo.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70364CE-4C78-4D0E-908D-6EC8964E49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98ebcfc4b74ff2"/>
          <a:srcRect xmlns:a="http://schemas.openxmlformats.org/drawingml/2006/main" l="0" t="32661" r="0" b="3266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4267200"/>
            <a:ext cx="9472800" cy="2463800"/>
          </a:xfrm>
          <a:prstGeom xmlns:a="http://schemas.openxmlformats.org/drawingml/2006/main" prst="rect">
            <a:avLst/>
          </a:prstGeom>
        </p:spPr>
      </p:pic>
      <p:sp>
        <p:nvSpPr>
          <p:cNvPr id="10" name="O que sustenta essa oferta / caption 9">
            <a:extLst xmlns:a="http://schemas.openxmlformats.org/drawingml/2006/main">
              <a:ext uri="{FF2B5EF4-FFF2-40B4-BE49-F238E27FC236}">
                <a16:creationId xmlns:a16="http://schemas.microsoft.com/office/drawing/2014/main" id="{A8799E8D-6811-4069-BA3F-BD5755E45C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13550"/>
            <a:ext cx="94728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Açúcar branco: a referência comercial precisa identificar o produto.</a:t>
            </a:r>
          </a:p>
        </p:txBody>
      </p:sp>
    </p:spTree>
    <p:extLst>
      <p:ext uri="{BB962C8B-B14F-4D97-AF65-F5344CB8AC3E}">
        <p14:creationId xmlns:p14="http://schemas.microsoft.com/office/powerpoint/2010/main" val="129295306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399888-3AEF-4AEF-B48B-57BDD56F7FF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798bc05d2c41a4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O que sustenta essa oferta / 2 / texto 1">
            <a:extLst xmlns:a="http://schemas.openxmlformats.org/drawingml/2006/main">
              <a:ext uri="{FF2B5EF4-FFF2-40B4-BE49-F238E27FC236}">
                <a16:creationId xmlns:a16="http://schemas.microsoft.com/office/drawing/2014/main" id="{23FB7AFB-76CF-4AAB-9DB5-75868015BF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O que sustenta essa oferta / 2 / texto 2">
            <a:extLst xmlns:a="http://schemas.openxmlformats.org/drawingml/2006/main">
              <a:ext uri="{FF2B5EF4-FFF2-40B4-BE49-F238E27FC236}">
                <a16:creationId xmlns:a16="http://schemas.microsoft.com/office/drawing/2014/main" id="{4FD129DF-0BC0-46D9-A744-027A66DDF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11</a:t>
            </a:r>
          </a:p>
        </p:txBody>
      </p:sp>
      <p:sp>
        <p:nvSpPr>
          <p:cNvPr id="4" name="O que sustenta essa oferta / 2 / texto 3">
            <a:extLst xmlns:a="http://schemas.openxmlformats.org/drawingml/2006/main">
              <a:ext uri="{FF2B5EF4-FFF2-40B4-BE49-F238E27FC236}">
                <a16:creationId xmlns:a16="http://schemas.microsoft.com/office/drawing/2014/main" id="{7096701E-B966-4FA3-9A93-A654E91F9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1850"/>
            <a:ext cx="94728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02 / O que sustenta essa oferta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613ECC-6EE8-4822-8658-E878EE64EDF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0f03406ae3841ff"/>
          <a:srcRect xmlns:a="http://schemas.openxmlformats.org/drawingml/2006/main" l="0" t="15830" r="0" b="1583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498400" y="1066800"/>
            <a:ext cx="4584000" cy="2349500"/>
          </a:xfrm>
          <a:prstGeom xmlns:a="http://schemas.openxmlformats.org/drawingml/2006/main" prst="rect">
            <a:avLst/>
          </a:prstGeom>
        </p:spPr>
      </p:pic>
      <p:sp>
        <p:nvSpPr>
          <p:cNvPr id="6" name="O que sustenta essa oferta / 2 / caption 5">
            <a:extLst xmlns:a="http://schemas.openxmlformats.org/drawingml/2006/main">
              <a:ext uri="{FF2B5EF4-FFF2-40B4-BE49-F238E27FC236}">
                <a16:creationId xmlns:a16="http://schemas.microsoft.com/office/drawing/2014/main" id="{4D1A66FA-553A-4F18-9148-A257448ECA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400" y="3498850"/>
            <a:ext cx="45840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Açúcar bruto: apresentação e condições próprias de fornecimento.</a:t>
            </a:r>
          </a:p>
        </p:txBody>
      </p:sp>
      <p:sp>
        <p:nvSpPr>
          <p:cNvPr id="7" name="O que sustenta essa oferta / 2 / body 6">
            <a:extLst xmlns:a="http://schemas.openxmlformats.org/drawingml/2006/main">
              <a:ext uri="{FF2B5EF4-FFF2-40B4-BE49-F238E27FC236}">
                <a16:creationId xmlns:a16="http://schemas.microsoft.com/office/drawing/2014/main" id="{F66E83E7-51BF-4146-A32A-BEBF2DD17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4584000" cy="2128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No açúcar, começamos pela linha produzida e pela finalidade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indicada na consulta. Um comprador pode procurar açúcar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branco para seu processo industrial; outro pode avaliar açúcar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bruto destinado ao refino.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ficha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do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pedido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orienta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comparação.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Se o comprador indicar cor, umidade ou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granulometria, quem responde pelo produto precisa confrontar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esses critérios com as referências disponíveis. Você consegue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apresentar o que está documentado e localizar as confirmações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necessárias. A fotografia dá contexto à oferta; os materiais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técnicos permitem aprofundar a avaliação do produto.</a:t>
            </a:r>
          </a:p>
        </p:txBody>
      </p:sp>
      <p:sp>
        <p:nvSpPr>
          <p:cNvPr id="8" name="O que sustenta essa oferta / 2 / body 7">
            <a:extLst xmlns:a="http://schemas.openxmlformats.org/drawingml/2006/main">
              <a:ext uri="{FF2B5EF4-FFF2-40B4-BE49-F238E27FC236}">
                <a16:creationId xmlns:a16="http://schemas.microsoft.com/office/drawing/2014/main" id="{8E4E1B0D-389E-4A36-B1FD-55B1329AD5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79470"/>
            <a:ext cx="4584000" cy="2128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Para soja e milho, origem, safra e identificação ajudam a situar 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lote. Se a ficha de compra indicar critérios de umidade,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impurezas ou avarias, precisamos localizar as referências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correspondentes para a avaliação dos responsáveis. Uma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exigência de identidade preservada também pede que você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examine a comprovação disponível e as condições do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fornecimento. Esses pontos entram na preparação da proposta.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Quem mantém o contato comercial consegue, assim, apresentar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as características conhecidas e encaminhar dúvidas específicas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 quem tem informações para respondê-las.</a:t>
            </a:r>
          </a:p>
        </p:txBody>
      </p:sp>
      <p:sp>
        <p:nvSpPr>
          <p:cNvPr id="9" name="O que sustenta essa oferta / 2 / body 8">
            <a:extLst xmlns:a="http://schemas.openxmlformats.org/drawingml/2006/main">
              <a:ext uri="{FF2B5EF4-FFF2-40B4-BE49-F238E27FC236}">
                <a16:creationId xmlns:a16="http://schemas.microsoft.com/office/drawing/2014/main" id="{C5093241-8480-49AA-A19B-21F741603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400" y="3930650"/>
            <a:ext cx="4584000" cy="2128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Farelos e óleos pedem uma descrição ligada à aplicação. No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farelo, uma consulta pode trazer parâmetros de proteína, fibra 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umidade que serão avaliados pelos responsáveis pelo produto.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No óleo, o pedido pode distinguir matéria-prima e estágio 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processamento, além das condições de acondicionamento 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recebimento. Esses requisitos orientam o material que você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apresenta.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uso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pretendido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dá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sentido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à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especificação.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Conhecer a finalidade ajuda a localizar a pessoa que pode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examinar tecnicamente a oferta e os pontos que precisam ser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esclarecidos com ela.</a:t>
            </a:r>
          </a:p>
        </p:txBody>
      </p:sp>
      <p:sp>
        <p:nvSpPr>
          <p:cNvPr id="10" name="O que sustenta essa oferta / 2 / body 9">
            <a:extLst xmlns:a="http://schemas.openxmlformats.org/drawingml/2006/main">
              <a:ext uri="{FF2B5EF4-FFF2-40B4-BE49-F238E27FC236}">
                <a16:creationId xmlns:a16="http://schemas.microsoft.com/office/drawing/2014/main" id="{4F79249C-7EF7-4107-8B95-8DC9A0A87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400" y="6224270"/>
            <a:ext cx="4584000" cy="656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Vale olhar com atenção para a informação que acompanha 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produto. Uma referência técnica ganha utilidade quando sua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origem, identificação e contexto estão compreensíveis.</a:t>
            </a:r>
          </a:p>
        </p:txBody>
      </p:sp>
    </p:spTree>
    <p:extLst>
      <p:ext uri="{BB962C8B-B14F-4D97-AF65-F5344CB8AC3E}">
        <p14:creationId xmlns:p14="http://schemas.microsoft.com/office/powerpoint/2010/main" val="69290367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A52DC9-4B12-4D76-BDB5-906B88C0F3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68c86192af49bb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O que sustenta essa oferta / 3 / texto 1">
            <a:extLst xmlns:a="http://schemas.openxmlformats.org/drawingml/2006/main">
              <a:ext uri="{FF2B5EF4-FFF2-40B4-BE49-F238E27FC236}">
                <a16:creationId xmlns:a16="http://schemas.microsoft.com/office/drawing/2014/main" id="{7EA70CCE-6E72-4890-9936-81E8D7A74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O que sustenta essa oferta / 3 / texto 2">
            <a:extLst xmlns:a="http://schemas.openxmlformats.org/drawingml/2006/main">
              <a:ext uri="{FF2B5EF4-FFF2-40B4-BE49-F238E27FC236}">
                <a16:creationId xmlns:a16="http://schemas.microsoft.com/office/drawing/2014/main" id="{7CC1AF46-CDAA-4DBB-B830-A36CC219E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12</a:t>
            </a:r>
          </a:p>
        </p:txBody>
      </p:sp>
      <p:sp>
        <p:nvSpPr>
          <p:cNvPr id="4" name="O que sustenta essa oferta / 3 / texto 3">
            <a:extLst xmlns:a="http://schemas.openxmlformats.org/drawingml/2006/main">
              <a:ext uri="{FF2B5EF4-FFF2-40B4-BE49-F238E27FC236}">
                <a16:creationId xmlns:a16="http://schemas.microsoft.com/office/drawing/2014/main" id="{9CC3D83E-33CA-4C0F-B5D2-B342C8A747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1850"/>
            <a:ext cx="94728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02 / O que sustenta essa oferta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E97ED3-52B3-485E-969C-C0760C03834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95f9fc91a5b4bfe"/>
          <a:stretch xmlns:a="http://schemas.openxmlformats.org/drawingml/2006/main"/>
        </p:blipFill>
        <p:spPr>
          <a:xfrm xmlns:a="http://schemas.openxmlformats.org/drawingml/2006/main">
            <a:off x="609600" y="1079500"/>
            <a:ext cx="1943100" cy="2428875"/>
          </a:xfrm>
          <a:prstGeom xmlns:a="http://schemas.openxmlformats.org/drawingml/2006/main" prst="rect">
            <a:avLst/>
          </a:prstGeom>
        </p:spPr>
      </p:pic>
      <p:sp>
        <p:nvSpPr>
          <p:cNvPr id="6" name="O que sustenta essa oferta / 3 / caption 5">
            <a:extLst xmlns:a="http://schemas.openxmlformats.org/drawingml/2006/main">
              <a:ext uri="{FF2B5EF4-FFF2-40B4-BE49-F238E27FC236}">
                <a16:creationId xmlns:a16="http://schemas.microsoft.com/office/drawing/2014/main" id="{05230169-D9A9-46FB-8F8C-D36F1208B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90925"/>
            <a:ext cx="1943100" cy="289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Produto e referência técnica precisam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se encontrar.</a:t>
            </a:r>
          </a:p>
        </p:txBody>
      </p:sp>
      <p:sp>
        <p:nvSpPr>
          <p:cNvPr id="7" name="O que sustenta essa oferta / 3 / texto 6">
            <a:extLst xmlns:a="http://schemas.openxmlformats.org/drawingml/2006/main">
              <a:ext uri="{FF2B5EF4-FFF2-40B4-BE49-F238E27FC236}">
                <a16:creationId xmlns:a16="http://schemas.microsoft.com/office/drawing/2014/main" id="{0521DC1B-256B-4C83-BF5B-732E1AF09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03750"/>
            <a:ext cx="1943100" cy="9225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7600"/>
              </a:lnSpc>
              <a:buNone/>
              <a:defRPr sz="19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19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A ficha do</a:t>
            </a:r>
          </a:p>
          <a:p xmlns:a="http://schemas.openxmlformats.org/drawingml/2006/main">
            <a:pPr algn="l">
              <a:lnSpc>
                <a:spcPct val="97600"/>
              </a:lnSpc>
              <a:buNone/>
              <a:defRPr sz="19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19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pedido orienta a</a:t>
            </a:r>
          </a:p>
          <a:p xmlns:a="http://schemas.openxmlformats.org/drawingml/2006/main">
            <a:pPr algn="l">
              <a:lnSpc>
                <a:spcPct val="97600"/>
              </a:lnSpc>
              <a:buNone/>
              <a:defRPr sz="19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19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comparação.</a:t>
            </a:r>
          </a:p>
        </p:txBody>
      </p:sp>
      <p:sp>
        <p:nvSpPr>
          <p:cNvPr id="8" name="O que sustenta essa oferta / 3 / body 7">
            <a:extLst xmlns:a="http://schemas.openxmlformats.org/drawingml/2006/main">
              <a:ext uri="{FF2B5EF4-FFF2-40B4-BE49-F238E27FC236}">
                <a16:creationId xmlns:a16="http://schemas.microsoft.com/office/drawing/2014/main" id="{57517EDC-42CA-4DE5-A55E-E4C555C3C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2100" y="1060450"/>
            <a:ext cx="3472750" cy="2128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Se você apresenta uma análise, o interlocutor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precisa reconhecer o material avaliado e a data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correspondente. Se fornece uma descrição do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produtor, precisa identificar a qual unidade ou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linha ela se aplica. Valores indicados sem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unidade, método ou contexto podem gerar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interpretações diferentes. Nossa preparação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comercial considera essas questões para que 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apresentação reflita as referências disponíveis,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 as confirmações necessárias.</a:t>
            </a:r>
          </a:p>
        </p:txBody>
      </p:sp>
      <p:sp>
        <p:nvSpPr>
          <p:cNvPr id="9" name="O que sustenta essa oferta / 3 / body 8">
            <a:extLst xmlns:a="http://schemas.openxmlformats.org/drawingml/2006/main">
              <a:ext uri="{FF2B5EF4-FFF2-40B4-BE49-F238E27FC236}">
                <a16:creationId xmlns:a16="http://schemas.microsoft.com/office/drawing/2014/main" id="{B382497A-90D9-4EAF-ABF4-44F519F09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2100" y="3354070"/>
            <a:ext cx="3472750" cy="29697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Quando uma amostra fizer parte da avaliação, 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propósito precisa ser compreendido pelo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interlocutor e por quem responde pelo produto.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 identificação deve permitir reconhecer 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material enviado e sua relação com 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fornecimento em discussão. O retorno do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comprador indica o que foi examinado e quais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questões permanecem abertas. Você pode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acompanhar esse desenvolvimento com sua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equipe, esclarecendo a representatividade da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amostra e os critérios considerados. A avaliação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comercial continua a reunir produto,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atendimento e condições do negócio enquanto 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proposta é desenvolvida.</a:t>
            </a:r>
          </a:p>
        </p:txBody>
      </p:sp>
      <p:sp>
        <p:nvSpPr>
          <p:cNvPr id="10" name="O que sustenta essa oferta / 3 / body 9">
            <a:extLst xmlns:a="http://schemas.openxmlformats.org/drawingml/2006/main">
              <a:ext uri="{FF2B5EF4-FFF2-40B4-BE49-F238E27FC236}">
                <a16:creationId xmlns:a16="http://schemas.microsoft.com/office/drawing/2014/main" id="{880A91CB-0B64-446E-ADCB-935E57F9FA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2100" y="6488938"/>
            <a:ext cx="3472750" cy="4460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Na originação, a qualidade da descrição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depende também da relação com o fornecedor.</a:t>
            </a:r>
          </a:p>
        </p:txBody>
      </p:sp>
      <p:sp>
        <p:nvSpPr>
          <p:cNvPr id="11" name="O que sustenta essa oferta / 3 / body 10">
            <a:extLst xmlns:a="http://schemas.openxmlformats.org/drawingml/2006/main">
              <a:ext uri="{FF2B5EF4-FFF2-40B4-BE49-F238E27FC236}">
                <a16:creationId xmlns:a16="http://schemas.microsoft.com/office/drawing/2014/main" id="{C03364F6-88AC-4DD9-B76C-1DA6DD8DB2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9650" y="1060450"/>
            <a:ext cx="3472750" cy="23388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Conhecer a fonte do produto, o acesso às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referências e a possibilidade de confirmar 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disponibilidade faz parte do trabalho comercial.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Se uma informação ainda depende de resposta,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podemos tratá-la como um ponto em avaliação.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oferta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deve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refletir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que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você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consegue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confirmar.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Isso permite decidir o que já pode ser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apresentado, o que precisa de aprofundamento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 quais condições dependem de alinhamento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antes de receber um compromisso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do comprador.</a:t>
            </a:r>
          </a:p>
        </p:txBody>
      </p:sp>
      <p:sp>
        <p:nvSpPr>
          <p:cNvPr id="12" name="O que sustenta essa oferta / 3 / body 11">
            <a:extLst xmlns:a="http://schemas.openxmlformats.org/drawingml/2006/main">
              <a:ext uri="{FF2B5EF4-FFF2-40B4-BE49-F238E27FC236}">
                <a16:creationId xmlns:a16="http://schemas.microsoft.com/office/drawing/2014/main" id="{CF04227D-89E5-44B7-8D90-45EED7893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9650" y="3564382"/>
            <a:ext cx="3472750" cy="29697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 essas referências reunidas, você pode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apresentar uma síntese do fornecimento sem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reproduzir todo o arquivo técnico na primeira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abordagem. O material precisa permitir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reconhecer o produto, sua origem e as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condições inicialmente consideradas. Os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documentos aprofundam a avaliação conforme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 conversa pede. Na Taylor, organizamos essa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preparação dentro do projeto acordado com sua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empresa. Essa base serve para selecionar 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abordagem e compreender quais interlocutores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podem avaliar a oferta, considerando o tipo 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demanda e o atendimento que você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pretende desenvolver.</a:t>
            </a:r>
          </a:p>
        </p:txBody>
      </p:sp>
    </p:spTree>
    <p:extLst>
      <p:ext uri="{BB962C8B-B14F-4D97-AF65-F5344CB8AC3E}">
        <p14:creationId xmlns:p14="http://schemas.microsoft.com/office/powerpoint/2010/main" val="4677166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0C3018-57AE-46A7-8D88-1184DB7D094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a2a04282fd45ec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edido e oferta / matriz de comparação / texto 1">
            <a:extLst xmlns:a="http://schemas.openxmlformats.org/drawingml/2006/main">
              <a:ext uri="{FF2B5EF4-FFF2-40B4-BE49-F238E27FC236}">
                <a16:creationId xmlns:a16="http://schemas.microsoft.com/office/drawing/2014/main" id="{5983906A-3A02-4C95-A164-69BA8EAF6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Pedido e oferta / matriz de comparação / texto 2">
            <a:extLst xmlns:a="http://schemas.openxmlformats.org/drawingml/2006/main">
              <a:ext uri="{FF2B5EF4-FFF2-40B4-BE49-F238E27FC236}">
                <a16:creationId xmlns:a16="http://schemas.microsoft.com/office/drawing/2014/main" id="{8767589E-635F-4BD0-84ED-78D1ABFFC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13</a:t>
            </a:r>
          </a:p>
        </p:txBody>
      </p:sp>
      <p:sp>
        <p:nvSpPr>
          <p:cNvPr id="4" name="Pedido e oferta / matriz de comparação / texto 3">
            <a:extLst xmlns:a="http://schemas.openxmlformats.org/drawingml/2006/main">
              <a:ext uri="{FF2B5EF4-FFF2-40B4-BE49-F238E27FC236}">
                <a16:creationId xmlns:a16="http://schemas.microsoft.com/office/drawing/2014/main" id="{8A17F9C3-861A-4CD7-8265-3E5008D4FB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35050"/>
            <a:ext cx="9472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QUADRO 01 · COMPARAÇÃO ENTRE PEDIDO E OFERTA</a:t>
            </a:r>
          </a:p>
        </p:txBody>
      </p:sp>
      <p:sp>
        <p:nvSpPr>
          <p:cNvPr id="5" name="Pedido e oferta / matriz de comparação / editorial 4">
            <a:extLst xmlns:a="http://schemas.openxmlformats.org/drawingml/2006/main">
              <a:ext uri="{FF2B5EF4-FFF2-40B4-BE49-F238E27FC236}">
                <a16:creationId xmlns:a16="http://schemas.microsoft.com/office/drawing/2014/main" id="{48B31203-03A6-4D76-96C2-44B3BD241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9472800" cy="8712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8800"/>
              </a:lnSpc>
              <a:buNone/>
              <a:defRPr sz="30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 próxima confirmação aparece quando pedido e</a:t>
            </a:r>
          </a:p>
          <a:p xmlns:a="http://schemas.openxmlformats.org/drawingml/2006/main">
            <a:pPr algn="l">
              <a:lnSpc>
                <a:spcPct val="88800"/>
              </a:lnSpc>
              <a:buNone/>
              <a:defRPr sz="30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oferta são examinados juntos.</a:t>
            </a:r>
          </a:p>
        </p:txBody>
      </p:sp>
      <p:sp>
        <p:nvSpPr>
          <p:cNvPr id="6" name="Pedido e oferta / matriz de comparação / editorial 5">
            <a:extLst xmlns:a="http://schemas.openxmlformats.org/drawingml/2006/main">
              <a:ext uri="{FF2B5EF4-FFF2-40B4-BE49-F238E27FC236}">
                <a16:creationId xmlns:a16="http://schemas.microsoft.com/office/drawing/2014/main" id="{B314CA5C-1B09-4B36-9B2B-C55760B2A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97150"/>
            <a:ext cx="4584000" cy="6388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Compare a finalidade do produto, as especificações, o volume 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as condições de entrega. Uma diferença entre o pedido e 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oferta precisa ser discutida com quem pode avaliá-la.</a:t>
            </a:r>
          </a:p>
        </p:txBody>
      </p:sp>
      <p:sp>
        <p:nvSpPr>
          <p:cNvPr id="7" name="Pedido e oferta / matriz de comparação / editorial 6">
            <a:extLst xmlns:a="http://schemas.openxmlformats.org/drawingml/2006/main">
              <a:ext uri="{FF2B5EF4-FFF2-40B4-BE49-F238E27FC236}">
                <a16:creationId xmlns:a16="http://schemas.microsoft.com/office/drawing/2014/main" id="{F9069F14-BCCC-4F71-AB0E-C72DF9CD6B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400" y="2597150"/>
            <a:ext cx="4584000" cy="6388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Use a matriz para registrar o que está atendido, o que depende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de confirmação e quem deve conduzir 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próximo encaminhamento.</a:t>
            </a:r>
          </a:p>
        </p:txBody>
      </p:sp>
      <p:graphicFrame>
        <p:nvGraphicFrame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5FBEC0-674B-49F5-AFEF-B39B3370AE3C}"/>
              </a:ext>
            </a:extLst>
          </p:cNvPr>
          <p:cNvGraphicFramePr/>
          <p:nvPr/>
        </p:nvGraphicFramePr>
        <p:xfrm>
          <a:off xmlns:a="http://schemas.openxmlformats.org/drawingml/2006/main" x="609600" y="3975100"/>
          <a:ext xmlns:a="http://schemas.openxmlformats.org/drawingml/2006/main" cx="9472800" cy="2781300"/>
        </p:xfrm>
        <a:graphic xmlns:a="http://schemas.openxmlformats.org/drawingml/2006/main">
          <a:graphicData uri="http://schemas.openxmlformats.org/drawingml/2006/table">
            <a:tbl>
              <a:tblPr firstRow="1" bandRow="0" bandCol="0"/>
              <a:tblGrid>
                <a:gridCol w="2006600"/>
                <a:gridCol w="2247900"/>
                <a:gridCol w="2400300"/>
                <a:gridCol w="2818000"/>
              </a:tblGrid>
              <a:tr h="495300"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1050" b="1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Referência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000000"/>
                      </a:solidFill>
                      <a:prstDash val="solid"/>
                    </a:lnL>
                    <a:lnT w="4445">
                      <a:solidFill>
                        <a:srgbClr val="CCD0D4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1050" b="1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Pedido recebido</a:t>
                      </a:r>
                    </a:p>
                  </a:txBody>
                  <a:tcPr marL="91440" marR="91440" marT="45720" marB="45720" anchor="ctr">
                    <a:lnT w="4445">
                      <a:solidFill>
                        <a:srgbClr val="CCD0D4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1050" b="1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Oferta disponível</a:t>
                      </a:r>
                    </a:p>
                  </a:txBody>
                  <a:tcPr marL="91440" marR="91440" marT="45720" marB="45720" anchor="ctr">
                    <a:lnT w="4445">
                      <a:solidFill>
                        <a:srgbClr val="CCD0D4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1050" b="1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Próxima confirmação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000000"/>
                      </a:solidFill>
                      <a:prstDash val="solid"/>
                    </a:lnR>
                    <a:lnT w="4445">
                      <a:solidFill>
                        <a:srgbClr val="CCD0D4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105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Produto e aplicação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105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Identificar o uso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105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Identificar a linha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105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Comparar a finalidade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105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Especificação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105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Reunir os critérios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105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Localizar ficha ou análise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105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Validar a referência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105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Volume e janela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105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Registrar a solicitação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105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Examinar a disponibilidade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105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Confirmar o atendimento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</a:tr>
              <a:tr h="571500"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105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Entrega e recebimento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000000"/>
                      </a:solidFill>
                      <a:prstDash val="solid"/>
                    </a:lnL>
                    <a:lnB w="4445">
                      <a:solidFill>
                        <a:srgbClr val="CCD0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105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Descrever as condições</a:t>
                      </a:r>
                    </a:p>
                  </a:txBody>
                  <a:tcPr marL="91440" marR="91440" marT="45720" marB="45720" anchor="ctr">
                    <a:lnB w="4445">
                      <a:solidFill>
                        <a:srgbClr val="CCD0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105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Reconhecer o percurso</a:t>
                      </a:r>
                    </a:p>
                  </a:txBody>
                  <a:tcPr marL="91440" marR="91440" marT="45720" marB="45720" anchor="ctr">
                    <a:lnB w="4445">
                      <a:solidFill>
                        <a:srgbClr val="CCD0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105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Alinhar os participantes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000000"/>
                      </a:solidFill>
                      <a:prstDash val="solid"/>
                    </a:lnR>
                    <a:lnB w="4445">
                      <a:solidFill>
                        <a:srgbClr val="CCD0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Pedido e oferta / matriz de comparação / editorial 8">
            <a:extLst xmlns:a="http://schemas.openxmlformats.org/drawingml/2006/main">
              <a:ext uri="{FF2B5EF4-FFF2-40B4-BE49-F238E27FC236}">
                <a16:creationId xmlns:a16="http://schemas.microsoft.com/office/drawing/2014/main" id="{8A5E163B-D2E4-4095-8620-9DD11C1D8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02450"/>
            <a:ext cx="9472800" cy="1549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5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Planilha de apoio / aba Oferta</a:t>
            </a:r>
          </a:p>
        </p:txBody>
      </p:sp>
    </p:spTree>
    <p:extLst>
      <p:ext uri="{BB962C8B-B14F-4D97-AF65-F5344CB8AC3E}">
        <p14:creationId xmlns:p14="http://schemas.microsoft.com/office/powerpoint/2010/main" val="39037938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8F9C739-DCDC-44F1-B9DC-3E4F148DD3A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e67e5fb44f34950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Quem pode avaliar o fornecimento / texto 1">
            <a:extLst xmlns:a="http://schemas.openxmlformats.org/drawingml/2006/main">
              <a:ext uri="{FF2B5EF4-FFF2-40B4-BE49-F238E27FC236}">
                <a16:creationId xmlns:a16="http://schemas.microsoft.com/office/drawing/2014/main" id="{2C6BBD28-E76F-4211-995C-8E4895847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Quem pode avaliar o fornecimento / texto 2">
            <a:extLst xmlns:a="http://schemas.openxmlformats.org/drawingml/2006/main">
              <a:ext uri="{FF2B5EF4-FFF2-40B4-BE49-F238E27FC236}">
                <a16:creationId xmlns:a16="http://schemas.microsoft.com/office/drawing/2014/main" id="{4798AD0B-4533-4D3A-B27E-9034EC2D3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14</a:t>
            </a:r>
          </a:p>
        </p:txBody>
      </p:sp>
      <p:sp>
        <p:nvSpPr>
          <p:cNvPr id="4" name="Quem pode avaliar o fornecimento / texto 3">
            <a:extLst xmlns:a="http://schemas.openxmlformats.org/drawingml/2006/main">
              <a:ext uri="{FF2B5EF4-FFF2-40B4-BE49-F238E27FC236}">
                <a16:creationId xmlns:a16="http://schemas.microsoft.com/office/drawing/2014/main" id="{61D433E9-A6FA-4F69-973D-2CEF2AEDE4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35050"/>
            <a:ext cx="45720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03 / EXPORTAÇÃO DE COMMODITIES</a:t>
            </a:r>
          </a:p>
        </p:txBody>
      </p:sp>
      <p:sp>
        <p:nvSpPr>
          <p:cNvPr id="5" name="Quem pode avaliar o fornecimento / texto 4">
            <a:extLst xmlns:a="http://schemas.openxmlformats.org/drawingml/2006/main">
              <a:ext uri="{FF2B5EF4-FFF2-40B4-BE49-F238E27FC236}">
                <a16:creationId xmlns:a16="http://schemas.microsoft.com/office/drawing/2014/main" id="{FDA37AB8-925B-4944-94CC-78D4FE6BD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4216400" cy="9580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6400"/>
              </a:lnSpc>
              <a:buNone/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Quem pode avaliar</a:t>
            </a:r>
          </a:p>
          <a:p xmlns:a="http://schemas.openxmlformats.org/drawingml/2006/main">
            <a:pPr algn="l">
              <a:lnSpc>
                <a:spcPct val="86400"/>
              </a:lnSpc>
              <a:buNone/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 fornecimento.</a:t>
            </a:r>
          </a:p>
        </p:txBody>
      </p:sp>
      <p:sp>
        <p:nvSpPr>
          <p:cNvPr id="6" name="Quem pode avaliar o fornecimento / texto 5">
            <a:extLst xmlns:a="http://schemas.openxmlformats.org/drawingml/2006/main">
              <a:ext uri="{FF2B5EF4-FFF2-40B4-BE49-F238E27FC236}">
                <a16:creationId xmlns:a16="http://schemas.microsoft.com/office/drawing/2014/main" id="{499BB3C1-BEE3-475F-9ED9-B5AC886B19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28138"/>
            <a:ext cx="4000500" cy="6868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2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Indústria, buyer e trading entram na conversa com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2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necessidades e atribuições que precisam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2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ser compreendidas.</a:t>
            </a:r>
          </a:p>
        </p:txBody>
      </p:sp>
      <p:sp>
        <p:nvSpPr>
          <p:cNvPr id="7" name="Quem pode avaliar o fornecimento / body 6">
            <a:extLst xmlns:a="http://schemas.openxmlformats.org/drawingml/2006/main">
              <a:ext uri="{FF2B5EF4-FFF2-40B4-BE49-F238E27FC236}">
                <a16:creationId xmlns:a16="http://schemas.microsoft.com/office/drawing/2014/main" id="{F19BB402-9004-46AF-9C1C-8AC181DC9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3200" y="1454150"/>
            <a:ext cx="2247200" cy="2128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 a oferta identificada,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podemos examinar quem tem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uma necessidade compatível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 o fornecimento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pretendido. A escolha do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interlocutor dá direção à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apresentação. Se você oferece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açúcar para refino, a conversa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precisa chegar a quem pode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avaliar essa finalidade.</a:t>
            </a:r>
          </a:p>
        </p:txBody>
      </p:sp>
      <p:sp>
        <p:nvSpPr>
          <p:cNvPr id="8" name="Quem pode avaliar o fornecimento / body 7">
            <a:extLst xmlns:a="http://schemas.openxmlformats.org/drawingml/2006/main">
              <a:ext uri="{FF2B5EF4-FFF2-40B4-BE49-F238E27FC236}">
                <a16:creationId xmlns:a16="http://schemas.microsoft.com/office/drawing/2014/main" id="{EFE494D4-0DEB-450F-9FB5-07979E8D1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5200" y="1454150"/>
            <a:ext cx="2247200" cy="23388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Se trabalha com grãos, farelos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ou óleos, precisamos conhecer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 atividade do comprador 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como sua demanda se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relaciona com o produto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disponível.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abordagem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começa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pela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aderência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da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oferta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à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necessidade,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incluindo as condições em que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 fornecimento pode ser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atendido.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6634DF-CC09-4E45-930B-F050131E59F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6621362b9f4182"/>
          <a:srcRect xmlns:a="http://schemas.openxmlformats.org/drawingml/2006/main" l="0" t="26881" r="0" b="2688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4267200"/>
            <a:ext cx="9472800" cy="2463800"/>
          </a:xfrm>
          <a:prstGeom xmlns:a="http://schemas.openxmlformats.org/drawingml/2006/main" prst="rect">
            <a:avLst/>
          </a:prstGeom>
        </p:spPr>
      </p:pic>
      <p:sp>
        <p:nvSpPr>
          <p:cNvPr id="10" name="Quem pode avaliar o fornecimento / caption 9">
            <a:extLst xmlns:a="http://schemas.openxmlformats.org/drawingml/2006/main">
              <a:ext uri="{FF2B5EF4-FFF2-40B4-BE49-F238E27FC236}">
                <a16:creationId xmlns:a16="http://schemas.microsoft.com/office/drawing/2014/main" id="{4CDD6E57-E2F9-4A47-87F8-70E3D44E9B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13550"/>
            <a:ext cx="94728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 indústria observa o insumo dentro do seu processo.</a:t>
            </a:r>
          </a:p>
        </p:txBody>
      </p:sp>
    </p:spTree>
    <p:extLst>
      <p:ext uri="{BB962C8B-B14F-4D97-AF65-F5344CB8AC3E}">
        <p14:creationId xmlns:p14="http://schemas.microsoft.com/office/powerpoint/2010/main" val="47205941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5F1CBB-E16A-45CC-94E8-3872DED5070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0bed1546434d34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Quem pode avaliar o fornecimento / 2 / texto 1">
            <a:extLst xmlns:a="http://schemas.openxmlformats.org/drawingml/2006/main">
              <a:ext uri="{FF2B5EF4-FFF2-40B4-BE49-F238E27FC236}">
                <a16:creationId xmlns:a16="http://schemas.microsoft.com/office/drawing/2014/main" id="{898808F4-9FEF-4B60-9DD4-78694E7D2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Quem pode avaliar o fornecimento / 2 / texto 2">
            <a:extLst xmlns:a="http://schemas.openxmlformats.org/drawingml/2006/main">
              <a:ext uri="{FF2B5EF4-FFF2-40B4-BE49-F238E27FC236}">
                <a16:creationId xmlns:a16="http://schemas.microsoft.com/office/drawing/2014/main" id="{774C46C3-BFFD-4648-AEBD-404B02070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15</a:t>
            </a:r>
          </a:p>
        </p:txBody>
      </p:sp>
      <p:sp>
        <p:nvSpPr>
          <p:cNvPr id="4" name="Quem pode avaliar o fornecimento / 2 / texto 3">
            <a:extLst xmlns:a="http://schemas.openxmlformats.org/drawingml/2006/main">
              <a:ext uri="{FF2B5EF4-FFF2-40B4-BE49-F238E27FC236}">
                <a16:creationId xmlns:a16="http://schemas.microsoft.com/office/drawing/2014/main" id="{80D5FFFA-F246-476A-85B5-3E5D0AE91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1850"/>
            <a:ext cx="94728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03 / Quem pode avaliar o fornecimento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E5F4C6-A938-45C4-AF40-E26DEA5F381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5acbcf1023245a5"/>
          <a:srcRect xmlns:a="http://schemas.openxmlformats.org/drawingml/2006/main" l="0" t="15830" r="0" b="1583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498400" y="1066800"/>
            <a:ext cx="4584000" cy="2349500"/>
          </a:xfrm>
          <a:prstGeom xmlns:a="http://schemas.openxmlformats.org/drawingml/2006/main" prst="rect">
            <a:avLst/>
          </a:prstGeom>
        </p:spPr>
      </p:pic>
      <p:sp>
        <p:nvSpPr>
          <p:cNvPr id="6" name="Quem pode avaliar o fornecimento / 2 / caption 5">
            <a:extLst xmlns:a="http://schemas.openxmlformats.org/drawingml/2006/main">
              <a:ext uri="{FF2B5EF4-FFF2-40B4-BE49-F238E27FC236}">
                <a16:creationId xmlns:a16="http://schemas.microsoft.com/office/drawing/2014/main" id="{4EDE96F0-14D7-4200-B545-28AB6D220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400" y="3498850"/>
            <a:ext cx="45840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Soja: produto, disponibilidade e especificação abrem a conversa.</a:t>
            </a:r>
          </a:p>
        </p:txBody>
      </p:sp>
      <p:sp>
        <p:nvSpPr>
          <p:cNvPr id="7" name="Quem pode avaliar o fornecimento / 2 / body 6">
            <a:extLst xmlns:a="http://schemas.openxmlformats.org/drawingml/2006/main">
              <a:ext uri="{FF2B5EF4-FFF2-40B4-BE49-F238E27FC236}">
                <a16:creationId xmlns:a16="http://schemas.microsoft.com/office/drawing/2014/main" id="{B86F5309-307F-45DC-8B6A-FBD5291AF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4584000" cy="2128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Na indústria, a avaliação pode envolver pessoas com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atribuições diferentes. A equipe técnica examina o produto para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seu processo; compras discute o fornecimento; os responsáveis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pela recepção verificam o atendimento pretendido. A conversa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comercial precisa chegar às referências relevantes para cada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avaliação. Você pode começar com uma pessoa e precisar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incluir outras ao longo do desenvolvimento. Entender esse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percurso ajuda a preparar o conteúdo da abordagem, definir 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próxima conversa e reconhecer quais informações ainda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precisam circular dentro da empresa interessada.</a:t>
            </a:r>
          </a:p>
        </p:txBody>
      </p:sp>
      <p:sp>
        <p:nvSpPr>
          <p:cNvPr id="8" name="Quem pode avaliar o fornecimento / 2 / body 7">
            <a:extLst xmlns:a="http://schemas.openxmlformats.org/drawingml/2006/main">
              <a:ext uri="{FF2B5EF4-FFF2-40B4-BE49-F238E27FC236}">
                <a16:creationId xmlns:a16="http://schemas.microsoft.com/office/drawing/2014/main" id="{D32DF645-E717-4FFA-B0CD-F75DD453E6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79470"/>
            <a:ext cx="4584000" cy="2128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Ao conversar com um buyer ou uma trading, precisamos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compreender a atuação concreta do interlocutor. Ele compra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para uma operação própria, representa uma demanda ou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desenvolve fornecimento para outros clientes? Qual é o papel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dele na avaliação e nas decisões? Essas respostas orientam 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que pode ser discutido em cada contato.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título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profissional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sozinho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deixa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perguntas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abertas.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Conhecer a atribuição da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pessoa e a necessidade que ela apresenta permite organizar 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negociação com quem tem condições de examinar 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fornecimento ou encaminhá-lo internamente.</a:t>
            </a:r>
          </a:p>
        </p:txBody>
      </p:sp>
      <p:sp>
        <p:nvSpPr>
          <p:cNvPr id="9" name="Quem pode avaliar o fornecimento / 2 / body 8">
            <a:extLst xmlns:a="http://schemas.openxmlformats.org/drawingml/2006/main">
              <a:ext uri="{FF2B5EF4-FFF2-40B4-BE49-F238E27FC236}">
                <a16:creationId xmlns:a16="http://schemas.microsoft.com/office/drawing/2014/main" id="{11AFCA0B-6154-4A3F-92C6-E487C3007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400" y="3930650"/>
            <a:ext cx="4584000" cy="23388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 pesquisa comercial ajuda a preparar essa seleção. Podemos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examinar atividades, produtos trabalhados e referências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disponíveis sobre as empresas consideradas. Informações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agregadas sobre um mercado dão contexto à investigação; 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interesse por uma oferta depende da conversa com 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interlocutor. Ao definir prioridades, precisamos ligar o que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encontramos à sua capacidade de atendimento. Uma empresa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pode trabalhar com a mesma commodity e procurar uma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especificação, uma origem ou um calendário diferente daquele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que você consegue oferecer. Essa diferença precisa entrar na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avaliação da abordagem.</a:t>
            </a:r>
          </a:p>
        </p:txBody>
      </p:sp>
    </p:spTree>
    <p:extLst>
      <p:ext uri="{BB962C8B-B14F-4D97-AF65-F5344CB8AC3E}">
        <p14:creationId xmlns:p14="http://schemas.microsoft.com/office/powerpoint/2010/main" val="129877722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12A35C-AF70-4244-BA56-E8AED388F89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a3ce35af7c4ef6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Quem pode avaliar o fornecimento / 3 / texto 1">
            <a:extLst xmlns:a="http://schemas.openxmlformats.org/drawingml/2006/main">
              <a:ext uri="{FF2B5EF4-FFF2-40B4-BE49-F238E27FC236}">
                <a16:creationId xmlns:a16="http://schemas.microsoft.com/office/drawing/2014/main" id="{CD714528-213A-41B9-B30B-9D90BF385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Quem pode avaliar o fornecimento / 3 / texto 2">
            <a:extLst xmlns:a="http://schemas.openxmlformats.org/drawingml/2006/main">
              <a:ext uri="{FF2B5EF4-FFF2-40B4-BE49-F238E27FC236}">
                <a16:creationId xmlns:a16="http://schemas.microsoft.com/office/drawing/2014/main" id="{D196EA19-9E21-4BFA-8517-46C43BA5E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16</a:t>
            </a:r>
          </a:p>
        </p:txBody>
      </p:sp>
      <p:sp>
        <p:nvSpPr>
          <p:cNvPr id="4" name="Quem pode avaliar o fornecimento / 3 / texto 3">
            <a:extLst xmlns:a="http://schemas.openxmlformats.org/drawingml/2006/main">
              <a:ext uri="{FF2B5EF4-FFF2-40B4-BE49-F238E27FC236}">
                <a16:creationId xmlns:a16="http://schemas.microsoft.com/office/drawing/2014/main" id="{545A4C82-AAE1-4697-B32E-A54792621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1850"/>
            <a:ext cx="94728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03 / Quem pode avaliar o fornecimento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A72C0B-CE90-46CD-8616-14F3C24484D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7ab23e287a42c8"/>
          <a:stretch xmlns:a="http://schemas.openxmlformats.org/drawingml/2006/main"/>
        </p:blipFill>
        <p:spPr>
          <a:xfrm xmlns:a="http://schemas.openxmlformats.org/drawingml/2006/main">
            <a:off x="609600" y="1257300"/>
            <a:ext cx="3683000" cy="2762250"/>
          </a:xfrm>
          <a:prstGeom xmlns:a="http://schemas.openxmlformats.org/drawingml/2006/main" prst="rect">
            <a:avLst/>
          </a:prstGeom>
        </p:spPr>
      </p:pic>
      <p:sp>
        <p:nvSpPr>
          <p:cNvPr id="6" name="Quem pode avaliar o fornecimento / 3 / caption 5">
            <a:extLst xmlns:a="http://schemas.openxmlformats.org/drawingml/2006/main">
              <a:ext uri="{FF2B5EF4-FFF2-40B4-BE49-F238E27FC236}">
                <a16:creationId xmlns:a16="http://schemas.microsoft.com/office/drawing/2014/main" id="{61DCED43-A899-426B-AF7C-FB6BD8BF27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02100"/>
            <a:ext cx="36830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Farelo de soja: o insumo processado tem requisitos próprios.</a:t>
            </a:r>
          </a:p>
        </p:txBody>
      </p:sp>
      <p:sp>
        <p:nvSpPr>
          <p:cNvPr id="7" name="Quem pode avaliar o fornecimento / 3 / texto 6">
            <a:extLst xmlns:a="http://schemas.openxmlformats.org/drawingml/2006/main">
              <a:ext uri="{FF2B5EF4-FFF2-40B4-BE49-F238E27FC236}">
                <a16:creationId xmlns:a16="http://schemas.microsoft.com/office/drawing/2014/main" id="{293122BF-EFF8-4761-A878-B3E06570EB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41950"/>
            <a:ext cx="3683000" cy="5454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7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175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O título profissional sozinho deixa</a:t>
            </a:r>
          </a:p>
          <a:p xmlns:a="http://schemas.openxmlformats.org/drawingml/2006/main">
            <a:pPr algn="l">
              <a:lnSpc>
                <a:spcPct val="93600"/>
              </a:lnSpc>
              <a:buNone/>
              <a:defRPr sz="17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175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perguntas abertas.</a:t>
            </a:r>
          </a:p>
        </p:txBody>
      </p:sp>
      <p:sp>
        <p:nvSpPr>
          <p:cNvPr id="8" name="Quem pode avaliar o fornecimento / 3 / body 7">
            <a:extLst xmlns:a="http://schemas.openxmlformats.org/drawingml/2006/main">
              <a:ext uri="{FF2B5EF4-FFF2-40B4-BE49-F238E27FC236}">
                <a16:creationId xmlns:a16="http://schemas.microsoft.com/office/drawing/2014/main" id="{D75FC9E0-1F99-4097-A23E-5F2FAD303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1238250"/>
            <a:ext cx="4940300" cy="12872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 primeiro contato precisa situar o fornecimento e tornar a resposta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do comprador útil. Apresente commodity, origem, referência técnica,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volume e janela. Pergunte qual aplicação ele avalia e quais condições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precisa examinar. As referências seguintes devem responder às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questões levantadas pela conta; selecione com sua equipe o material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que pode ser compartilhado.</a:t>
            </a:r>
          </a:p>
        </p:txBody>
      </p:sp>
      <p:sp>
        <p:nvSpPr>
          <p:cNvPr id="9" name="Quem pode avaliar o fornecimento / 3 / body 8">
            <a:extLst xmlns:a="http://schemas.openxmlformats.org/drawingml/2006/main">
              <a:ext uri="{FF2B5EF4-FFF2-40B4-BE49-F238E27FC236}">
                <a16:creationId xmlns:a16="http://schemas.microsoft.com/office/drawing/2014/main" id="{BAAD5515-071C-4FCA-8DF3-66477A4A9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690622"/>
            <a:ext cx="4940300" cy="19182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Durante o desenvolvimento, o retorno recebido orienta o trabalho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seguinte. Um pedido de informação permite aprofundar um ponto;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uma condição apresentada pede avaliação; uma proposta em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discussão exige respostas consistentes. Podemos acompanhar os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encaminhamentos e preparar a continuidade prevista no projeto. 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conteúdo da próxima conversa precisa corresponder ao que cada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parte já compreendeu. Assim, você consegue avaliar se o contato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pede uma complementação técnica, uma revisão do fornecimento ou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uma negociação das condições comerciais consideradas.</a:t>
            </a:r>
          </a:p>
        </p:txBody>
      </p:sp>
      <p:sp>
        <p:nvSpPr>
          <p:cNvPr id="10" name="Quem pode avaliar o fornecimento / 3 / body 9">
            <a:extLst xmlns:a="http://schemas.openxmlformats.org/drawingml/2006/main">
              <a:ext uri="{FF2B5EF4-FFF2-40B4-BE49-F238E27FC236}">
                <a16:creationId xmlns:a16="http://schemas.microsoft.com/office/drawing/2014/main" id="{2EFB965D-A27E-46A0-8EDB-4DE48C9F4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773930"/>
            <a:ext cx="4940300" cy="14975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 Taylor conecta a seleção de contas, as abordagens e 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acompanhamento à oferta que sua empresa pode atender. As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respostas dos compradores orientam prioridades e propostas.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trabalho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comercial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precisa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acompanhar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atendimento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possível.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Quando uma conta solicita volume ou calendário, examinamos 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resposta com quem confirma disponibilidade e programação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na origem.</a:t>
            </a:r>
          </a:p>
        </p:txBody>
      </p:sp>
    </p:spTree>
    <p:extLst>
      <p:ext uri="{BB962C8B-B14F-4D97-AF65-F5344CB8AC3E}">
        <p14:creationId xmlns:p14="http://schemas.microsoft.com/office/powerpoint/2010/main" val="856567658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105182-B01F-4BE5-B9E5-3B12D2A4305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b2102690308426d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Açúcar bruto / destinos em 2025 / texto 1">
            <a:extLst xmlns:a="http://schemas.openxmlformats.org/drawingml/2006/main">
              <a:ext uri="{FF2B5EF4-FFF2-40B4-BE49-F238E27FC236}">
                <a16:creationId xmlns:a16="http://schemas.microsoft.com/office/drawing/2014/main" id="{0BF8CFA5-82F7-4220-97B1-D83172E6D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Açúcar bruto / destinos em 2025 / texto 2">
            <a:extLst xmlns:a="http://schemas.openxmlformats.org/drawingml/2006/main">
              <a:ext uri="{FF2B5EF4-FFF2-40B4-BE49-F238E27FC236}">
                <a16:creationId xmlns:a16="http://schemas.microsoft.com/office/drawing/2014/main" id="{FBB8EB02-309B-4C45-95C9-9AC82E5F8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17</a:t>
            </a:r>
          </a:p>
        </p:txBody>
      </p:sp>
      <p:sp>
        <p:nvSpPr>
          <p:cNvPr id="4" name="Açúcar bruto / destinos em 2025 / texto 3">
            <a:extLst xmlns:a="http://schemas.openxmlformats.org/drawingml/2006/main">
              <a:ext uri="{FF2B5EF4-FFF2-40B4-BE49-F238E27FC236}">
                <a16:creationId xmlns:a16="http://schemas.microsoft.com/office/drawing/2014/main" id="{9ACB5221-4256-4F74-91DC-A71E0BB676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35050"/>
            <a:ext cx="9472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FIGURA 01 · DESTINOS DO AÇÚCAR BRUTO</a:t>
            </a:r>
          </a:p>
        </p:txBody>
      </p:sp>
      <p:sp>
        <p:nvSpPr>
          <p:cNvPr id="5" name="Açúcar bruto / destinos em 2025 / texto 4">
            <a:extLst xmlns:a="http://schemas.openxmlformats.org/drawingml/2006/main">
              <a:ext uri="{FF2B5EF4-FFF2-40B4-BE49-F238E27FC236}">
                <a16:creationId xmlns:a16="http://schemas.microsoft.com/office/drawing/2014/main" id="{9F49EFB2-E9D9-45E8-99DE-04216E425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9472800" cy="5003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8000"/>
              </a:lnSpc>
              <a:buNone/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Para onde vai o açúcar bruto.</a:t>
            </a:r>
          </a:p>
        </p:txBody>
      </p:sp>
      <p:sp>
        <p:nvSpPr>
          <p:cNvPr id="6" name="Açúcar bruto / destinos em 2025 / editorial 5">
            <a:extLst xmlns:a="http://schemas.openxmlformats.org/drawingml/2006/main">
              <a:ext uri="{FF2B5EF4-FFF2-40B4-BE49-F238E27FC236}">
                <a16:creationId xmlns:a16="http://schemas.microsoft.com/office/drawing/2014/main" id="{EB68D20B-449E-4EA3-AE8F-38103B0CD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52650"/>
            <a:ext cx="9472800" cy="5226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4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4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Oito destinos concentraram 63,5% do volume exportado pelo Brasil de açúcar de cana em bruto,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4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4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classificado na NCM 17011400, em 2025.</a:t>
            </a:r>
          </a:p>
        </p:txBody>
      </p:sp>
      <p:sp>
        <p:nvSpPr>
          <p:cNvPr id="7" name="Açúcar bruto / destinos em 2025 / editorial 6">
            <a:extLst xmlns:a="http://schemas.openxmlformats.org/drawingml/2006/main">
              <a:ext uri="{FF2B5EF4-FFF2-40B4-BE49-F238E27FC236}">
                <a16:creationId xmlns:a16="http://schemas.microsoft.com/office/drawing/2014/main" id="{04196D03-0B90-42B9-9227-17A610369F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44850"/>
            <a:ext cx="36195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Use essa distribuição para organizar sua pesquisa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 mercados. Em cada destino considerado,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confronte aplicação, especificação, volume 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calendário com a oferta que sua empresa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pode atender.</a:t>
            </a:r>
          </a:p>
        </p:txBody>
      </p:sp>
      <p:sp>
        <p:nvSpPr>
          <p:cNvPr id="8" name="Açúcar bruto / destinos em 2025 / editorial 7">
            <a:extLst xmlns:a="http://schemas.openxmlformats.org/drawingml/2006/main">
              <a:ext uri="{FF2B5EF4-FFF2-40B4-BE49-F238E27FC236}">
                <a16:creationId xmlns:a16="http://schemas.microsoft.com/office/drawing/2014/main" id="{B9FED455-0C88-4A1B-AD63-1835AD88E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0400"/>
            <a:ext cx="3619500" cy="843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 recorte descreve o açúcar de cana em bruto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exportado pelo Brasil em 2025. A seleção de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compradores exige examinar a demanda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específica de cada conta.</a:t>
            </a:r>
          </a:p>
        </p:txBody>
      </p:sp>
      <p:sp>
        <p:nvSpPr>
          <p:cNvPr id="9" name="Açúcar bruto / destinos em 2025 / editorial 8">
            <a:extLst xmlns:a="http://schemas.openxmlformats.org/drawingml/2006/main">
              <a:ext uri="{FF2B5EF4-FFF2-40B4-BE49-F238E27FC236}">
                <a16:creationId xmlns:a16="http://schemas.microsoft.com/office/drawing/2014/main" id="{BEBA517A-3877-4B21-9088-AD328E9301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84850"/>
            <a:ext cx="3619500" cy="41973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27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27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29,46 milhões t</a:t>
            </a:r>
          </a:p>
        </p:txBody>
      </p:sp>
      <p:sp>
        <p:nvSpPr>
          <p:cNvPr id="10" name="Açúcar bruto / destinos em 2025 / editorial 9">
            <a:extLst xmlns:a="http://schemas.openxmlformats.org/drawingml/2006/main">
              <a:ext uri="{FF2B5EF4-FFF2-40B4-BE49-F238E27FC236}">
                <a16:creationId xmlns:a16="http://schemas.microsoft.com/office/drawing/2014/main" id="{D7ADED4C-D2DE-46F3-B5B8-487395F21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92850"/>
            <a:ext cx="3619500" cy="1747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9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Volume total para 98 destinos.</a:t>
            </a:r>
          </a:p>
        </p:txBody>
      </p:sp>
      <p:graphicFrame>
        <p:nvGraphicFramePr>
          <p:cNvPr id="11" name="Chart">
            <a:extLst xmlns:a="http://schemas.openxmlformats.org/drawingml/2006/main">
              <a:ext uri="{FF2B5EF4-FFF2-40B4-BE49-F238E27FC236}">
                <a16:creationId xmlns:a16="http://schemas.microsoft.com/office/drawing/2014/main" id="{5E0E34AA-7160-42F0-8A8C-DAAFD024E8AE}"/>
              </a:ext>
            </a:extLst>
          </p:cNvPr>
          <p:cNvGraphicFramePr/>
          <p:nvPr/>
        </p:nvGraphicFramePr>
        <p:xfrm>
          <a:off xmlns:a="http://schemas.openxmlformats.org/drawingml/2006/main" x="4635500" y="3187700"/>
          <a:ext xmlns:a="http://schemas.openxmlformats.org/drawingml/2006/main" cx="5448300" cy="32639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a87caa6ee2f24fd9"/>
          </a:graphicData>
        </a:graphic>
      </p:graphicFrame>
      <p:sp>
        <p:nvSpPr>
          <p:cNvPr id="12" name="Açúcar bruto / destinos em 2025 / unidade do gráfico">
            <a:extLst xmlns:a="http://schemas.openxmlformats.org/drawingml/2006/main">
              <a:ext uri="{FF2B5EF4-FFF2-40B4-BE49-F238E27FC236}">
                <a16:creationId xmlns:a16="http://schemas.microsoft.com/office/drawing/2014/main" id="{691DDC12-0ACA-4B81-BFCC-BBE7CC915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35500" y="6038850"/>
            <a:ext cx="5448300" cy="17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2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92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920">
                <a:solidFill>
                  <a:srgbClr val="626467"/>
                </a:solidFill>
                <a:latin typeface="Inter"/>
                <a:ea typeface="Inter"/>
                <a:cs typeface="Inter"/>
              </a:rPr>
              <a:t>milhões de toneladas</a:t>
            </a:r>
          </a:p>
        </p:txBody>
      </p:sp>
      <p:sp>
        <p:nvSpPr>
          <p:cNvPr id="13" name="Açúcar bruto / destinos em 2025 / editorial 11">
            <a:extLst xmlns:a="http://schemas.openxmlformats.org/drawingml/2006/main">
              <a:ext uri="{FF2B5EF4-FFF2-40B4-BE49-F238E27FC236}">
                <a16:creationId xmlns:a16="http://schemas.microsoft.com/office/drawing/2014/main" id="{177612ED-FFE7-498A-A675-B819141D0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48450"/>
            <a:ext cx="9472800" cy="1539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1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81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1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Fonte: MDIC/SECEX · Comex Stat. Janeiro a dezembro de 2025. Peso líquido convertido em toneladas. Consulta 03.10.2026. [5]</a:t>
            </a:r>
          </a:p>
        </p:txBody>
      </p:sp>
      <p:sp>
        <p:nvSpPr>
          <p:cNvPr id="14" name="Açúcar bruto / destinos em 2025 / editorial 12">
            <a:extLst xmlns:a="http://schemas.openxmlformats.org/drawingml/2006/main">
              <a:ext uri="{FF2B5EF4-FFF2-40B4-BE49-F238E27FC236}">
                <a16:creationId xmlns:a16="http://schemas.microsoft.com/office/drawing/2014/main" id="{E1E1637E-7183-4F8F-81F0-DF4CE049B5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02450"/>
            <a:ext cx="9472800" cy="1473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“Outros destinos” agrega 90 países.</a:t>
            </a:r>
          </a:p>
        </p:txBody>
      </p:sp>
    </p:spTree>
    <p:extLst>
      <p:ext uri="{BB962C8B-B14F-4D97-AF65-F5344CB8AC3E}">
        <p14:creationId xmlns:p14="http://schemas.microsoft.com/office/powerpoint/2010/main" val="66104442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DA8F87-B5BA-45B2-BCAC-73C5DACEAE0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0232a1b260a4fe9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Interesse e capacidade de atendimento / texto 1">
            <a:extLst xmlns:a="http://schemas.openxmlformats.org/drawingml/2006/main">
              <a:ext uri="{FF2B5EF4-FFF2-40B4-BE49-F238E27FC236}">
                <a16:creationId xmlns:a16="http://schemas.microsoft.com/office/drawing/2014/main" id="{1D64B0DF-9BC5-49C7-8F43-F2BCBC2AE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Interesse e capacidade de atendimento / texto 2">
            <a:extLst xmlns:a="http://schemas.openxmlformats.org/drawingml/2006/main">
              <a:ext uri="{FF2B5EF4-FFF2-40B4-BE49-F238E27FC236}">
                <a16:creationId xmlns:a16="http://schemas.microsoft.com/office/drawing/2014/main" id="{EC907985-C9E0-402C-8330-3432F5B1E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18</a:t>
            </a:r>
          </a:p>
        </p:txBody>
      </p:sp>
      <p:sp>
        <p:nvSpPr>
          <p:cNvPr id="4" name="Interesse e capacidade de atendimento / texto 3">
            <a:extLst xmlns:a="http://schemas.openxmlformats.org/drawingml/2006/main">
              <a:ext uri="{FF2B5EF4-FFF2-40B4-BE49-F238E27FC236}">
                <a16:creationId xmlns:a16="http://schemas.microsoft.com/office/drawing/2014/main" id="{17D70775-98DF-4E43-8C47-C4C7D59D08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35050"/>
            <a:ext cx="45720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04 / EXPORTAÇÃO DE COMMODITIES</a:t>
            </a:r>
          </a:p>
        </p:txBody>
      </p:sp>
      <p:sp>
        <p:nvSpPr>
          <p:cNvPr id="5" name="Interesse e capacidade de atendimento / texto 4">
            <a:extLst xmlns:a="http://schemas.openxmlformats.org/drawingml/2006/main">
              <a:ext uri="{FF2B5EF4-FFF2-40B4-BE49-F238E27FC236}">
                <a16:creationId xmlns:a16="http://schemas.microsoft.com/office/drawing/2014/main" id="{7C036323-132B-4139-A355-E9934AA3E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4216400" cy="14244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6400"/>
              </a:lnSpc>
              <a:buNone/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Interesse e</a:t>
            </a:r>
          </a:p>
          <a:p xmlns:a="http://schemas.openxmlformats.org/drawingml/2006/main">
            <a:pPr algn="l">
              <a:lnSpc>
                <a:spcPct val="86400"/>
              </a:lnSpc>
              <a:buNone/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capacidade de</a:t>
            </a:r>
          </a:p>
          <a:p xmlns:a="http://schemas.openxmlformats.org/drawingml/2006/main">
            <a:pPr algn="l">
              <a:lnSpc>
                <a:spcPct val="86400"/>
              </a:lnSpc>
              <a:buNone/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atendimento.</a:t>
            </a:r>
          </a:p>
        </p:txBody>
      </p:sp>
      <p:sp>
        <p:nvSpPr>
          <p:cNvPr id="6" name="Interesse e capacidade de atendimento / texto 5">
            <a:extLst xmlns:a="http://schemas.openxmlformats.org/drawingml/2006/main">
              <a:ext uri="{FF2B5EF4-FFF2-40B4-BE49-F238E27FC236}">
                <a16:creationId xmlns:a16="http://schemas.microsoft.com/office/drawing/2014/main" id="{C65896F6-09D5-4CAE-B847-84E9B42A0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94482"/>
            <a:ext cx="4000500" cy="6868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2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 resposta comercial precisa corresponder à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2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disponibilidade, aos compromissos existentes e às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2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confirmações do fornecimento.</a:t>
            </a:r>
          </a:p>
        </p:txBody>
      </p:sp>
      <p:sp>
        <p:nvSpPr>
          <p:cNvPr id="7" name="Interesse e capacidade de atendimento / body 6">
            <a:extLst xmlns:a="http://schemas.openxmlformats.org/drawingml/2006/main">
              <a:ext uri="{FF2B5EF4-FFF2-40B4-BE49-F238E27FC236}">
                <a16:creationId xmlns:a16="http://schemas.microsoft.com/office/drawing/2014/main" id="{7C0C7B55-8165-4D81-8C17-09426F9E6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3200" y="1454150"/>
            <a:ext cx="2247200" cy="19182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 interesse por uma oferta traz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uma necessidade mais definida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para a conversa. O interlocutor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pode pedir um volume, propor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uma frequência ou indicar uma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janela de recebimento. 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resposta precisa ser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examinada com quem conhece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sua disponibilidade.</a:t>
            </a:r>
          </a:p>
        </p:txBody>
      </p:sp>
      <p:sp>
        <p:nvSpPr>
          <p:cNvPr id="8" name="Interesse e capacidade de atendimento / body 7">
            <a:extLst xmlns:a="http://schemas.openxmlformats.org/drawingml/2006/main">
              <a:ext uri="{FF2B5EF4-FFF2-40B4-BE49-F238E27FC236}">
                <a16:creationId xmlns:a16="http://schemas.microsoft.com/office/drawing/2014/main" id="{D85BD36A-40A6-4061-9837-542EE4205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5200" y="1454150"/>
            <a:ext cx="2247200" cy="1707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compromisso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em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discussão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deve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caber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no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atendimento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possível.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Nós precisamos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entender como ele se relaciona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 o produto disponível, as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entregas já assumidas e as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confirmações que sua empresa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ainda terá de obter.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5B2236F-53A2-4152-A2F5-F690D1274D5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5f4d45968614090"/>
          <a:srcRect xmlns:a="http://schemas.openxmlformats.org/drawingml/2006/main" l="0" t="32661" r="0" b="3266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4267200"/>
            <a:ext cx="9472800" cy="2463800"/>
          </a:xfrm>
          <a:prstGeom xmlns:a="http://schemas.openxmlformats.org/drawingml/2006/main" prst="rect">
            <a:avLst/>
          </a:prstGeom>
        </p:spPr>
      </p:pic>
      <p:sp>
        <p:nvSpPr>
          <p:cNvPr id="10" name="Interesse e capacidade de atendimento / caption 9">
            <a:extLst xmlns:a="http://schemas.openxmlformats.org/drawingml/2006/main">
              <a:ext uri="{FF2B5EF4-FFF2-40B4-BE49-F238E27FC236}">
                <a16:creationId xmlns:a16="http://schemas.microsoft.com/office/drawing/2014/main" id="{356F02A6-B789-4E62-9965-0BF70A66A9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13550"/>
            <a:ext cx="94728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Milho: a oferta precisa corresponder ao atendimento possível.</a:t>
            </a:r>
          </a:p>
        </p:txBody>
      </p:sp>
    </p:spTree>
    <p:extLst>
      <p:ext uri="{BB962C8B-B14F-4D97-AF65-F5344CB8AC3E}">
        <p14:creationId xmlns:p14="http://schemas.microsoft.com/office/powerpoint/2010/main" val="126150111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46B91D-34DE-460F-B51E-B69A5F40BFB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067460db4cb486a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Interesse e capacidade de atendimento / 2 / texto 1">
            <a:extLst xmlns:a="http://schemas.openxmlformats.org/drawingml/2006/main">
              <a:ext uri="{FF2B5EF4-FFF2-40B4-BE49-F238E27FC236}">
                <a16:creationId xmlns:a16="http://schemas.microsoft.com/office/drawing/2014/main" id="{6574B852-8CEA-40C5-98B4-A0E6D312B8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Interesse e capacidade de atendimento / 2 / texto 2">
            <a:extLst xmlns:a="http://schemas.openxmlformats.org/drawingml/2006/main">
              <a:ext uri="{FF2B5EF4-FFF2-40B4-BE49-F238E27FC236}">
                <a16:creationId xmlns:a16="http://schemas.microsoft.com/office/drawing/2014/main" id="{A1AEE15F-BADE-4546-AFEF-24CD43A5D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19</a:t>
            </a:r>
          </a:p>
        </p:txBody>
      </p:sp>
      <p:sp>
        <p:nvSpPr>
          <p:cNvPr id="4" name="Interesse e capacidade de atendimento / 2 / texto 3">
            <a:extLst xmlns:a="http://schemas.openxmlformats.org/drawingml/2006/main">
              <a:ext uri="{FF2B5EF4-FFF2-40B4-BE49-F238E27FC236}">
                <a16:creationId xmlns:a16="http://schemas.microsoft.com/office/drawing/2014/main" id="{D4FCE379-3F2C-4516-AF9D-2BA077668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1850"/>
            <a:ext cx="94728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04 / Interesse e capacidade de atendimento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433B7B-D403-43AB-9196-3D1D109BFF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06495f63f564882"/>
          <a:srcRect xmlns:a="http://schemas.openxmlformats.org/drawingml/2006/main" l="0" t="11559" r="0" b="11559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498400" y="1066800"/>
            <a:ext cx="4584000" cy="2349500"/>
          </a:xfrm>
          <a:prstGeom xmlns:a="http://schemas.openxmlformats.org/drawingml/2006/main" prst="rect">
            <a:avLst/>
          </a:prstGeom>
        </p:spPr>
      </p:pic>
      <p:sp>
        <p:nvSpPr>
          <p:cNvPr id="6" name="Interesse e capacidade de atendimento / 2 / caption 5">
            <a:extLst xmlns:a="http://schemas.openxmlformats.org/drawingml/2006/main">
              <a:ext uri="{FF2B5EF4-FFF2-40B4-BE49-F238E27FC236}">
                <a16:creationId xmlns:a16="http://schemas.microsoft.com/office/drawing/2014/main" id="{6F200765-C988-4F1E-BD28-B2B5F3A99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400" y="3498850"/>
            <a:ext cx="45840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 capacidade industrial também faz parte da oferta.</a:t>
            </a:r>
          </a:p>
        </p:txBody>
      </p:sp>
      <p:sp>
        <p:nvSpPr>
          <p:cNvPr id="7" name="Interesse e capacidade de atendimento / 2 / body 6">
            <a:extLst xmlns:a="http://schemas.openxmlformats.org/drawingml/2006/main">
              <a:ext uri="{FF2B5EF4-FFF2-40B4-BE49-F238E27FC236}">
                <a16:creationId xmlns:a16="http://schemas.microsoft.com/office/drawing/2014/main" id="{7C94CEAC-4E5E-480F-8921-DC13948BD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4584000" cy="19182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 produção anual ajuda a conhecer sua atividade, mas a oferta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 um período exige um recorte próprio. Parte do volume pode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estar comprometida; outra parte pode depender de uma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programação ainda em avaliação. Quando você apresenta uma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quantidade, precisa situar o que ela representa: produto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disponível, fornecimento programado ou possibilidade sujeita 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confirmação. Essa informação permite discutir o calendário com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 comprador e reconhecer quais decisões internas estão ligadas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ao compromisso que será considerado.</a:t>
            </a:r>
          </a:p>
        </p:txBody>
      </p:sp>
      <p:sp>
        <p:nvSpPr>
          <p:cNvPr id="8" name="Interesse e capacidade de atendimento / 2 / body 7">
            <a:extLst xmlns:a="http://schemas.openxmlformats.org/drawingml/2006/main">
              <a:ext uri="{FF2B5EF4-FFF2-40B4-BE49-F238E27FC236}">
                <a16:creationId xmlns:a16="http://schemas.microsoft.com/office/drawing/2014/main" id="{12E0FE90-D723-4EA9-9DD7-95B970B51C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69158"/>
            <a:ext cx="4584000" cy="2128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Em uma usina ou indústria, a programação pode reunir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produção, conservação, acondicionamento e retirada. Na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cerealista, o volume considerado pode envolver lotes 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condições diferentes. Para responder a uma consulta, quem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conhece essa base precisa examinar o produto e o período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pretendidos. A equipe comercial deve receber uma resposta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que consiga transmitir com precisão. Se o atendimento exigir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uma alteração, a conversa pode apresentar essa condição 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permitir que o comprador avalie sua compatibilidade com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 demanda.</a:t>
            </a:r>
          </a:p>
        </p:txBody>
      </p:sp>
      <p:sp>
        <p:nvSpPr>
          <p:cNvPr id="9" name="Interesse e capacidade de atendimento / 2 / body 8">
            <a:extLst xmlns:a="http://schemas.openxmlformats.org/drawingml/2006/main">
              <a:ext uri="{FF2B5EF4-FFF2-40B4-BE49-F238E27FC236}">
                <a16:creationId xmlns:a16="http://schemas.microsoft.com/office/drawing/2014/main" id="{EC22869B-FB30-42CD-B7DD-3D8DB0B1CD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62778"/>
            <a:ext cx="4584000" cy="12872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Se você origina o fornecimento, há também as confirmações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 os participantes da origem. Quando a oferta se apoia em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mais de um fornecedor, precisamos compreender como cada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participação se relaciona com o volume e com o calendário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discutidos. Uma disponibilidade comunicada pede confirmação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nas condições da negociação.</a:t>
            </a:r>
          </a:p>
        </p:txBody>
      </p:sp>
      <p:sp>
        <p:nvSpPr>
          <p:cNvPr id="10" name="Interesse e capacidade de atendimento / 2 / body 9">
            <a:extLst xmlns:a="http://schemas.openxmlformats.org/drawingml/2006/main">
              <a:ext uri="{FF2B5EF4-FFF2-40B4-BE49-F238E27FC236}">
                <a16:creationId xmlns:a16="http://schemas.microsoft.com/office/drawing/2014/main" id="{E6A4A2A0-965F-442F-B97F-A4BCF0CDD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400" y="3930650"/>
            <a:ext cx="4584000" cy="8666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Uma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previsão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precisa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ser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apresentada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com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seu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contexto.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Você sabe, então, quais retornos precisa obter para compor 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oferta e quais compromissos dependem desses participantes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antes de aprovar uma condição comercial.</a:t>
            </a:r>
          </a:p>
        </p:txBody>
      </p:sp>
      <p:sp>
        <p:nvSpPr>
          <p:cNvPr id="11" name="Interesse e capacidade de atendimento / 2 / body 10">
            <a:extLst xmlns:a="http://schemas.openxmlformats.org/drawingml/2006/main">
              <a:ext uri="{FF2B5EF4-FFF2-40B4-BE49-F238E27FC236}">
                <a16:creationId xmlns:a16="http://schemas.microsoft.com/office/drawing/2014/main" id="{D66E60A7-7690-409C-BD69-CE29101B2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400" y="4962398"/>
            <a:ext cx="4584000" cy="12872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 disponibilidade também precisa encontrar um percurso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possível para a carga. O local de origem, as condições 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retirada e a preparação para o recebimento entram na avaliação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 os responsáveis pela operação. Se o comprador indica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uma janela, precisamos compreender o que ela exige do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fornecimento e das atividades previstas.</a:t>
            </a:r>
          </a:p>
        </p:txBody>
      </p:sp>
    </p:spTree>
    <p:extLst>
      <p:ext uri="{BB962C8B-B14F-4D97-AF65-F5344CB8AC3E}">
        <p14:creationId xmlns:p14="http://schemas.microsoft.com/office/powerpoint/2010/main" val="27316786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F17E76-6167-4042-BCBB-AF25D6F5533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846f3922e114eb1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Interesse e capacidade de atendimento / 3 / texto 1">
            <a:extLst xmlns:a="http://schemas.openxmlformats.org/drawingml/2006/main">
              <a:ext uri="{FF2B5EF4-FFF2-40B4-BE49-F238E27FC236}">
                <a16:creationId xmlns:a16="http://schemas.microsoft.com/office/drawing/2014/main" id="{9ABCF66F-70CB-4C4F-9195-DB4BDDE49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Interesse e capacidade de atendimento / 3 / texto 2">
            <a:extLst xmlns:a="http://schemas.openxmlformats.org/drawingml/2006/main">
              <a:ext uri="{FF2B5EF4-FFF2-40B4-BE49-F238E27FC236}">
                <a16:creationId xmlns:a16="http://schemas.microsoft.com/office/drawing/2014/main" id="{6C7F83C1-4503-4D90-BC78-CDA9485CC0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20</a:t>
            </a:r>
          </a:p>
        </p:txBody>
      </p:sp>
      <p:sp>
        <p:nvSpPr>
          <p:cNvPr id="4" name="Interesse e capacidade de atendimento / 3 / texto 3">
            <a:extLst xmlns:a="http://schemas.openxmlformats.org/drawingml/2006/main">
              <a:ext uri="{FF2B5EF4-FFF2-40B4-BE49-F238E27FC236}">
                <a16:creationId xmlns:a16="http://schemas.microsoft.com/office/drawing/2014/main" id="{5F2BB49C-E1B5-48AF-B306-089C088886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1850"/>
            <a:ext cx="94728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04 / Interesse e capacidade de atendimento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34492CC-62C4-4976-8735-6C633830967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b452d3963af4db3"/>
          <a:stretch xmlns:a="http://schemas.openxmlformats.org/drawingml/2006/main"/>
        </p:blipFill>
        <p:spPr>
          <a:xfrm xmlns:a="http://schemas.openxmlformats.org/drawingml/2006/main">
            <a:off x="609600" y="1257300"/>
            <a:ext cx="3683000" cy="2455333"/>
          </a:xfrm>
          <a:prstGeom xmlns:a="http://schemas.openxmlformats.org/drawingml/2006/main" prst="rect">
            <a:avLst/>
          </a:prstGeom>
        </p:spPr>
      </p:pic>
      <p:sp>
        <p:nvSpPr>
          <p:cNvPr id="6" name="Interesse e capacidade de atendimento / 3 / caption 5">
            <a:extLst xmlns:a="http://schemas.openxmlformats.org/drawingml/2006/main">
              <a:ext uri="{FF2B5EF4-FFF2-40B4-BE49-F238E27FC236}">
                <a16:creationId xmlns:a16="http://schemas.microsoft.com/office/drawing/2014/main" id="{B2D12EAD-BE40-496E-9949-C334A1DAD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5183"/>
            <a:ext cx="36830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Transporte e recepção precisam corresponder ao fornecimento.</a:t>
            </a:r>
          </a:p>
        </p:txBody>
      </p:sp>
      <p:sp>
        <p:nvSpPr>
          <p:cNvPr id="7" name="Interesse e capacidade de atendimento / 3 / texto 6">
            <a:extLst xmlns:a="http://schemas.openxmlformats.org/drawingml/2006/main">
              <a:ext uri="{FF2B5EF4-FFF2-40B4-BE49-F238E27FC236}">
                <a16:creationId xmlns:a16="http://schemas.microsoft.com/office/drawing/2014/main" id="{1B391391-08A0-4C67-9791-ACCEAC53B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41950"/>
            <a:ext cx="3683000" cy="5454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7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175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A proposta passa a reunir produto</a:t>
            </a:r>
          </a:p>
          <a:p xmlns:a="http://schemas.openxmlformats.org/drawingml/2006/main">
            <a:pPr algn="l">
              <a:lnSpc>
                <a:spcPct val="93600"/>
              </a:lnSpc>
              <a:buNone/>
              <a:defRPr sz="17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175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e atendimento.</a:t>
            </a:r>
          </a:p>
        </p:txBody>
      </p:sp>
      <p:sp>
        <p:nvSpPr>
          <p:cNvPr id="8" name="Interesse e capacidade de atendimento / 3 / body 7">
            <a:extLst xmlns:a="http://schemas.openxmlformats.org/drawingml/2006/main">
              <a:ext uri="{FF2B5EF4-FFF2-40B4-BE49-F238E27FC236}">
                <a16:creationId xmlns:a16="http://schemas.microsoft.com/office/drawing/2014/main" id="{215F50F5-B3FC-4141-A4E2-0F345ED6C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1238250"/>
            <a:ext cx="4940300" cy="8666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Podemos organizar essas interfaces no escopo contratado, reunindo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as informações necessárias para discutir o calendário. As condições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propostas precisam ser examinadas por quem responde por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cada atividade.</a:t>
            </a:r>
          </a:p>
        </p:txBody>
      </p:sp>
      <p:sp>
        <p:nvSpPr>
          <p:cNvPr id="9" name="Interesse e capacidade de atendimento / 3 / body 8">
            <a:extLst xmlns:a="http://schemas.openxmlformats.org/drawingml/2006/main">
              <a:ext uri="{FF2B5EF4-FFF2-40B4-BE49-F238E27FC236}">
                <a16:creationId xmlns:a16="http://schemas.microsoft.com/office/drawing/2014/main" id="{C3B895B4-337C-40A5-A0D4-13B5A3A40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269998"/>
            <a:ext cx="4940300" cy="2128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Ao discutir frequência ou volumes posteriores, vale separar 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atendimento que está sendo avaliado das possibilidades 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continuidade. Um fornecimento delimitado permite examinar suas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próprias condições. Uma agenda recorrente exige considerar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disponibilidade, compromissos e capacidade ao longo do período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pretendido. Você pode desenvolver essa conversa conforme as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informações se tornam disponíveis, avaliando a sequência com sua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equipe. O alcance do projeto deve acompanhar o trabalho que sua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empresa precisa organizar e as decisões que está preparada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para tomar.</a:t>
            </a:r>
          </a:p>
        </p:txBody>
      </p:sp>
      <p:sp>
        <p:nvSpPr>
          <p:cNvPr id="10" name="Interesse e capacidade de atendimento / 3 / body 9">
            <a:extLst xmlns:a="http://schemas.openxmlformats.org/drawingml/2006/main">
              <a:ext uri="{FF2B5EF4-FFF2-40B4-BE49-F238E27FC236}">
                <a16:creationId xmlns:a16="http://schemas.microsoft.com/office/drawing/2014/main" id="{8AA99358-80EB-4B04-A196-58E776352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4563618"/>
            <a:ext cx="4940300" cy="1707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Quando a capacidade de atendimento está compreendida, a resposta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comercial pode avançar para condições mais completas. Você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consegue explicar o volume considerado, o período e os pontos que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dependem de confirmação. Nós podemos organizar essa base e os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encaminhamentos previstos no trabalho.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proposta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passa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reunir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produto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atendimento.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 próximo passo é examinar como preço,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responsabilidades, programação e percurso da operação se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conectam ao fornecimento que está sendo discutido.</a:t>
            </a:r>
          </a:p>
        </p:txBody>
      </p:sp>
    </p:spTree>
    <p:extLst>
      <p:ext uri="{BB962C8B-B14F-4D97-AF65-F5344CB8AC3E}">
        <p14:creationId xmlns:p14="http://schemas.microsoft.com/office/powerpoint/2010/main" val="184228183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67499BD-910B-45C5-82F3-E9D6CD816ED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c4559b562044b83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Disponibilidade / leitura por janela / texto 1">
            <a:extLst xmlns:a="http://schemas.openxmlformats.org/drawingml/2006/main">
              <a:ext uri="{FF2B5EF4-FFF2-40B4-BE49-F238E27FC236}">
                <a16:creationId xmlns:a16="http://schemas.microsoft.com/office/drawing/2014/main" id="{91F38410-D825-47E6-B9B6-AF8C54B40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Disponibilidade / leitura por janela / texto 2">
            <a:extLst xmlns:a="http://schemas.openxmlformats.org/drawingml/2006/main">
              <a:ext uri="{FF2B5EF4-FFF2-40B4-BE49-F238E27FC236}">
                <a16:creationId xmlns:a16="http://schemas.microsoft.com/office/drawing/2014/main" id="{D40333D3-2B57-4749-B53C-65ED1D913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21</a:t>
            </a:r>
          </a:p>
        </p:txBody>
      </p:sp>
      <p:sp>
        <p:nvSpPr>
          <p:cNvPr id="4" name="Disponibilidade / leitura por janela / texto 3">
            <a:extLst xmlns:a="http://schemas.openxmlformats.org/drawingml/2006/main">
              <a:ext uri="{FF2B5EF4-FFF2-40B4-BE49-F238E27FC236}">
                <a16:creationId xmlns:a16="http://schemas.microsoft.com/office/drawing/2014/main" id="{ECFF07B6-84D9-4D66-93C7-757CD6DD9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35050"/>
            <a:ext cx="9472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FIGURA 02 · SIMULAÇÃO DE DISPONIBILIDADE</a:t>
            </a:r>
          </a:p>
        </p:txBody>
      </p:sp>
      <p:sp>
        <p:nvSpPr>
          <p:cNvPr id="5" name="Disponibilidade / leitura por janela / editorial 4">
            <a:extLst xmlns:a="http://schemas.openxmlformats.org/drawingml/2006/main">
              <a:ext uri="{FF2B5EF4-FFF2-40B4-BE49-F238E27FC236}">
                <a16:creationId xmlns:a16="http://schemas.microsoft.com/office/drawing/2014/main" id="{CE793CDA-8CD7-4BE5-8C52-5FDF31562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9472800" cy="4483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8800"/>
              </a:lnSpc>
              <a:buNone/>
              <a:defRPr sz="30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 volume que cabe na próxima janela.</a:t>
            </a:r>
          </a:p>
        </p:txBody>
      </p:sp>
      <p:sp>
        <p:nvSpPr>
          <p:cNvPr id="6" name="Disponibilidade / leitura por janela / editorial 5">
            <a:extLst xmlns:a="http://schemas.openxmlformats.org/drawingml/2006/main">
              <a:ext uri="{FF2B5EF4-FFF2-40B4-BE49-F238E27FC236}">
                <a16:creationId xmlns:a16="http://schemas.microsoft.com/office/drawing/2014/main" id="{8B7F8560-3637-4CF3-9CE2-8429A6A66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4584000" cy="843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Na simulação, as três janelas apresentam saldos de 2.000,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3.000 e 2.500 toneladas. A conta confronta o volume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confirmado com os compromissos existentes para mostrar 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que resta em cada período.</a:t>
            </a:r>
          </a:p>
        </p:txBody>
      </p:sp>
      <p:sp>
        <p:nvSpPr>
          <p:cNvPr id="7" name="Disponibilidade / leitura por janela / editorial 6">
            <a:extLst xmlns:a="http://schemas.openxmlformats.org/drawingml/2006/main">
              <a:ext uri="{FF2B5EF4-FFF2-40B4-BE49-F238E27FC236}">
                <a16:creationId xmlns:a16="http://schemas.microsoft.com/office/drawing/2014/main" id="{FB0B19CA-0F34-429E-B574-FFD59D2F8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400" y="2571750"/>
            <a:ext cx="4584000" cy="6388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Preencha a mesma conta com os volumes da sua empresa.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Registre quem confirmou o fornecimento, em qual data e para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qual janela.</a:t>
            </a:r>
          </a:p>
        </p:txBody>
      </p:sp>
      <p:graphicFrame>
        <p:nvGraphicFramePr>
          <p:cNvPr id="8" name="Chart">
            <a:extLst xmlns:a="http://schemas.openxmlformats.org/drawingml/2006/main">
              <a:ext uri="{FF2B5EF4-FFF2-40B4-BE49-F238E27FC236}">
                <a16:creationId xmlns:a16="http://schemas.microsoft.com/office/drawing/2014/main" id="{71ED3058-83A8-45B8-84D0-C1B4135F3137}"/>
              </a:ext>
            </a:extLst>
          </p:cNvPr>
          <p:cNvGraphicFramePr/>
          <p:nvPr/>
        </p:nvGraphicFramePr>
        <p:xfrm>
          <a:off xmlns:a="http://schemas.openxmlformats.org/drawingml/2006/main" x="609600" y="4140200"/>
          <a:ext xmlns:a="http://schemas.openxmlformats.org/drawingml/2006/main" cx="5651500" cy="24511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c052b502fea4b3f"/>
          </a:graphicData>
        </a:graphic>
      </p:graphicFrame>
      <p:sp>
        <p:nvSpPr>
          <p:cNvPr id="9" name="Disponibilidade / leitura por janela / unidade do gráfico">
            <a:extLst xmlns:a="http://schemas.openxmlformats.org/drawingml/2006/main">
              <a:ext uri="{FF2B5EF4-FFF2-40B4-BE49-F238E27FC236}">
                <a16:creationId xmlns:a16="http://schemas.microsoft.com/office/drawing/2014/main" id="{97D3525F-BE3C-4A0A-BDBF-015EE5871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92550"/>
            <a:ext cx="5651500" cy="17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2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92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920">
                <a:solidFill>
                  <a:srgbClr val="626467"/>
                </a:solidFill>
                <a:latin typeface="Inter"/>
                <a:ea typeface="Inter"/>
                <a:cs typeface="Inter"/>
              </a:rPr>
              <a:t>toneladas</a:t>
            </a:r>
          </a:p>
        </p:txBody>
      </p:sp>
      <p:graphicFrame>
        <p:nvGraphicFrame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9EDF2BC-0DA1-46BA-B946-01C11B9FFF81}"/>
              </a:ext>
            </a:extLst>
          </p:cNvPr>
          <p:cNvGraphicFramePr/>
          <p:nvPr/>
        </p:nvGraphicFramePr>
        <p:xfrm>
          <a:off xmlns:a="http://schemas.openxmlformats.org/drawingml/2006/main" x="6870700" y="4165600"/>
          <a:ext xmlns:a="http://schemas.openxmlformats.org/drawingml/2006/main" cx="3213100" cy="1828800"/>
        </p:xfrm>
        <a:graphic xmlns:a="http://schemas.openxmlformats.org/drawingml/2006/main">
          <a:graphicData uri="http://schemas.openxmlformats.org/drawingml/2006/table">
            <a:tbl>
              <a:tblPr firstRow="1" bandRow="0" bandCol="0"/>
              <a:tblGrid>
                <a:gridCol w="622300"/>
                <a:gridCol w="927100"/>
                <a:gridCol w="838200"/>
                <a:gridCol w="825500"/>
              </a:tblGrid>
              <a:tr h="495300"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20" b="1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Janela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000000"/>
                      </a:solidFill>
                      <a:prstDash val="solid"/>
                    </a:lnL>
                    <a:lnT w="4445">
                      <a:solidFill>
                        <a:srgbClr val="CCD0D4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20" b="1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Confirmado</a:t>
                      </a:r>
                    </a:p>
                  </a:txBody>
                  <a:tcPr marL="91440" marR="91440" marT="45720" marB="45720" anchor="ctr">
                    <a:lnT w="4445">
                      <a:solidFill>
                        <a:srgbClr val="CCD0D4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20" b="1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Comprom.</a:t>
                      </a:r>
                    </a:p>
                  </a:txBody>
                  <a:tcPr marL="91440" marR="91440" marT="45720" marB="45720" anchor="ctr">
                    <a:lnT w="4445">
                      <a:solidFill>
                        <a:srgbClr val="CCD0D4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20" b="1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Saldo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000000"/>
                      </a:solidFill>
                      <a:prstDash val="solid"/>
                    </a:lnR>
                    <a:lnT w="4445">
                      <a:solidFill>
                        <a:srgbClr val="CCD0D4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</a:tr>
              <a:tr h="444500"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2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01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2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5.000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2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3.000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2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2.000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</a:tr>
              <a:tr h="444500"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2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02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2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7.000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2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4.000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2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3.000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</a:tr>
              <a:tr h="444500"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2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03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000000"/>
                      </a:solidFill>
                      <a:prstDash val="solid"/>
                    </a:lnL>
                    <a:lnB w="4445">
                      <a:solidFill>
                        <a:srgbClr val="CCD0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2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6.000</a:t>
                      </a:r>
                    </a:p>
                  </a:txBody>
                  <a:tcPr marL="91440" marR="91440" marT="45720" marB="45720" anchor="ctr">
                    <a:lnB w="4445">
                      <a:solidFill>
                        <a:srgbClr val="CCD0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2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3.500</a:t>
                      </a:r>
                    </a:p>
                  </a:txBody>
                  <a:tcPr marL="91440" marR="91440" marT="45720" marB="45720" anchor="ctr">
                    <a:lnB w="4445">
                      <a:solidFill>
                        <a:srgbClr val="CCD0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2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2.500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000000"/>
                      </a:solidFill>
                      <a:prstDash val="solid"/>
                    </a:lnR>
                    <a:lnB w="4445">
                      <a:solidFill>
                        <a:srgbClr val="CCD0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Disponibilidade / leitura por janela / editorial 9">
            <a:extLst xmlns:a="http://schemas.openxmlformats.org/drawingml/2006/main">
              <a:ext uri="{FF2B5EF4-FFF2-40B4-BE49-F238E27FC236}">
                <a16:creationId xmlns:a16="http://schemas.microsoft.com/office/drawing/2014/main" id="{8AD3D80C-18F7-4B29-A31C-69E3F845A6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0700" y="6203950"/>
            <a:ext cx="3213100" cy="2152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Saldo = confirmado − comprometido</a:t>
            </a:r>
          </a:p>
        </p:txBody>
      </p:sp>
      <p:sp>
        <p:nvSpPr>
          <p:cNvPr id="12" name="Disponibilidade / leitura por janela / editorial 10">
            <a:extLst xmlns:a="http://schemas.openxmlformats.org/drawingml/2006/main">
              <a:ext uri="{FF2B5EF4-FFF2-40B4-BE49-F238E27FC236}">
                <a16:creationId xmlns:a16="http://schemas.microsoft.com/office/drawing/2014/main" id="{46BDA28F-3DF8-40C6-93A5-B44DC52EE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77050"/>
            <a:ext cx="9472800" cy="1503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2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2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2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Volumes simulados em toneladas. Saldo = confirmado − comprometido.</a:t>
            </a:r>
          </a:p>
        </p:txBody>
      </p:sp>
    </p:spTree>
    <p:extLst>
      <p:ext uri="{BB962C8B-B14F-4D97-AF65-F5344CB8AC3E}">
        <p14:creationId xmlns:p14="http://schemas.microsoft.com/office/powerpoint/2010/main" val="88547342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91C33E-359E-4C0C-8460-51820F7BA09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f295aa0de84faf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roposta e percurso da operação / texto 1">
            <a:extLst xmlns:a="http://schemas.openxmlformats.org/drawingml/2006/main">
              <a:ext uri="{FF2B5EF4-FFF2-40B4-BE49-F238E27FC236}">
                <a16:creationId xmlns:a16="http://schemas.microsoft.com/office/drawing/2014/main" id="{A9038956-6483-4CDE-990D-B622944FB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Proposta e percurso da operação / texto 2">
            <a:extLst xmlns:a="http://schemas.openxmlformats.org/drawingml/2006/main">
              <a:ext uri="{FF2B5EF4-FFF2-40B4-BE49-F238E27FC236}">
                <a16:creationId xmlns:a16="http://schemas.microsoft.com/office/drawing/2014/main" id="{768DAA20-B2FF-4FCF-845E-5FC4C2BC2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22</a:t>
            </a:r>
          </a:p>
        </p:txBody>
      </p:sp>
      <p:sp>
        <p:nvSpPr>
          <p:cNvPr id="4" name="Proposta e percurso da operação / texto 3">
            <a:extLst xmlns:a="http://schemas.openxmlformats.org/drawingml/2006/main">
              <a:ext uri="{FF2B5EF4-FFF2-40B4-BE49-F238E27FC236}">
                <a16:creationId xmlns:a16="http://schemas.microsoft.com/office/drawing/2014/main" id="{6385AFF4-A0FB-46F4-A497-C24634BFA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35050"/>
            <a:ext cx="45720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05 / EXPORTAÇÃO DE COMMODITIES</a:t>
            </a:r>
          </a:p>
        </p:txBody>
      </p:sp>
      <p:sp>
        <p:nvSpPr>
          <p:cNvPr id="5" name="Proposta e percurso da operação / texto 4">
            <a:extLst xmlns:a="http://schemas.openxmlformats.org/drawingml/2006/main">
              <a:ext uri="{FF2B5EF4-FFF2-40B4-BE49-F238E27FC236}">
                <a16:creationId xmlns:a16="http://schemas.microsoft.com/office/drawing/2014/main" id="{22FC75AA-FC41-41B0-BCCB-115D2D387B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4216400" cy="14244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6400"/>
              </a:lnSpc>
              <a:buNone/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Proposta e</a:t>
            </a:r>
          </a:p>
          <a:p xmlns:a="http://schemas.openxmlformats.org/drawingml/2006/main">
            <a:pPr algn="l">
              <a:lnSpc>
                <a:spcPct val="86400"/>
              </a:lnSpc>
              <a:buNone/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percurso</a:t>
            </a:r>
          </a:p>
          <a:p xmlns:a="http://schemas.openxmlformats.org/drawingml/2006/main">
            <a:pPr algn="l">
              <a:lnSpc>
                <a:spcPct val="86400"/>
              </a:lnSpc>
              <a:buNone/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da operação.</a:t>
            </a:r>
          </a:p>
        </p:txBody>
      </p:sp>
      <p:sp>
        <p:nvSpPr>
          <p:cNvPr id="6" name="Proposta e percurso da operação / texto 5">
            <a:extLst xmlns:a="http://schemas.openxmlformats.org/drawingml/2006/main">
              <a:ext uri="{FF2B5EF4-FFF2-40B4-BE49-F238E27FC236}">
                <a16:creationId xmlns:a16="http://schemas.microsoft.com/office/drawing/2014/main" id="{839DFA96-5B6C-4D2E-B6E8-8B6DF8C15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94482"/>
            <a:ext cx="4000500" cy="6868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2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 oferta ganha condições de negócio quando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2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produto, entrega, recursos e recebimento podem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2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ser examinados juntos.</a:t>
            </a:r>
          </a:p>
        </p:txBody>
      </p:sp>
      <p:sp>
        <p:nvSpPr>
          <p:cNvPr id="7" name="Proposta e percurso da operação / body 6">
            <a:extLst xmlns:a="http://schemas.openxmlformats.org/drawingml/2006/main">
              <a:ext uri="{FF2B5EF4-FFF2-40B4-BE49-F238E27FC236}">
                <a16:creationId xmlns:a16="http://schemas.microsoft.com/office/drawing/2014/main" id="{F24049DE-57D4-4138-AC8E-B293FA9CC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3200" y="1454150"/>
            <a:ext cx="2247200" cy="2128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 a disponibilidade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examinada, podemos organizar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 proposta que você pretende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apresentar. Ela precisa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descrever o mesmo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fornecimento que sua equipe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consegue atender: commodity,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referência técnica, origem,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volume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disponível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janela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de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atendimento.</a:t>
            </a:r>
          </a:p>
        </p:txBody>
      </p:sp>
      <p:sp>
        <p:nvSpPr>
          <p:cNvPr id="8" name="Proposta e percurso da operação / body 7">
            <a:extLst xmlns:a="http://schemas.openxmlformats.org/drawingml/2006/main">
              <a:ext uri="{FF2B5EF4-FFF2-40B4-BE49-F238E27FC236}">
                <a16:creationId xmlns:a16="http://schemas.microsoft.com/office/drawing/2014/main" id="{890AB17F-5934-4488-B757-1F6317C89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5200" y="1454150"/>
            <a:ext cx="2247200" cy="25491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Preço, moeda, validade 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condições de pagamento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completam essa conversa. Se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uma dessas referências ainda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estiver em avaliação, 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proposta precisa conservar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essa condição. Assim, você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sabe o que está oferecendo 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 comprador consegue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localizar o que depende 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confirmação antes de discutir 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compromisso seguinte.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BAA8948-3B92-40A9-8DE5-6F336DCDAD8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e952c485bf4291"/>
          <a:srcRect xmlns:a="http://schemas.openxmlformats.org/drawingml/2006/main" l="0" t="32661" r="0" b="3266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4267200"/>
            <a:ext cx="9472800" cy="2463800"/>
          </a:xfrm>
          <a:prstGeom xmlns:a="http://schemas.openxmlformats.org/drawingml/2006/main" prst="rect">
            <a:avLst/>
          </a:prstGeom>
        </p:spPr>
      </p:pic>
      <p:sp>
        <p:nvSpPr>
          <p:cNvPr id="10" name="Proposta e percurso da operação / caption 9">
            <a:extLst xmlns:a="http://schemas.openxmlformats.org/drawingml/2006/main">
              <a:ext uri="{FF2B5EF4-FFF2-40B4-BE49-F238E27FC236}">
                <a16:creationId xmlns:a16="http://schemas.microsoft.com/office/drawing/2014/main" id="{AA39053F-6AB5-4083-925B-A93E5B9E3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13550"/>
            <a:ext cx="94728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Carga a granel no porão de uma embarcação.</a:t>
            </a:r>
          </a:p>
        </p:txBody>
      </p:sp>
    </p:spTree>
    <p:extLst>
      <p:ext uri="{BB962C8B-B14F-4D97-AF65-F5344CB8AC3E}">
        <p14:creationId xmlns:p14="http://schemas.microsoft.com/office/powerpoint/2010/main" val="264351149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B6C8FA-13D6-418C-9FC1-2C062704E1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df4badf92ea4aea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roposta e percurso da operação / 2 / texto 1">
            <a:extLst xmlns:a="http://schemas.openxmlformats.org/drawingml/2006/main">
              <a:ext uri="{FF2B5EF4-FFF2-40B4-BE49-F238E27FC236}">
                <a16:creationId xmlns:a16="http://schemas.microsoft.com/office/drawing/2014/main" id="{E3208614-E7AA-418D-B1C1-3FB6887A9E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Proposta e percurso da operação / 2 / texto 2">
            <a:extLst xmlns:a="http://schemas.openxmlformats.org/drawingml/2006/main">
              <a:ext uri="{FF2B5EF4-FFF2-40B4-BE49-F238E27FC236}">
                <a16:creationId xmlns:a16="http://schemas.microsoft.com/office/drawing/2014/main" id="{6F455C58-F4CB-4935-BC3E-EE6BC84BC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23</a:t>
            </a:r>
          </a:p>
        </p:txBody>
      </p:sp>
      <p:sp>
        <p:nvSpPr>
          <p:cNvPr id="4" name="Proposta e percurso da operação / 2 / texto 3">
            <a:extLst xmlns:a="http://schemas.openxmlformats.org/drawingml/2006/main">
              <a:ext uri="{FF2B5EF4-FFF2-40B4-BE49-F238E27FC236}">
                <a16:creationId xmlns:a16="http://schemas.microsoft.com/office/drawing/2014/main" id="{BDCC778F-19C3-4915-A57B-C28832B10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1850"/>
            <a:ext cx="94728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05 / Proposta e percurso da operação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F481C1-8F08-468A-97F2-357EAF31381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d751cf865146cf"/>
          <a:srcRect xmlns:a="http://schemas.openxmlformats.org/drawingml/2006/main" l="0" t="4441" r="0" b="444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498400" y="1066800"/>
            <a:ext cx="4584000" cy="2349500"/>
          </a:xfrm>
          <a:prstGeom xmlns:a="http://schemas.openxmlformats.org/drawingml/2006/main" prst="rect">
            <a:avLst/>
          </a:prstGeom>
        </p:spPr>
      </p:pic>
      <p:sp>
        <p:nvSpPr>
          <p:cNvPr id="6" name="Proposta e percurso da operação / 2 / caption 5">
            <a:extLst xmlns:a="http://schemas.openxmlformats.org/drawingml/2006/main">
              <a:ext uri="{FF2B5EF4-FFF2-40B4-BE49-F238E27FC236}">
                <a16:creationId xmlns:a16="http://schemas.microsoft.com/office/drawing/2014/main" id="{669DD630-AA22-4D19-8ABF-E8C2DA8EB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400" y="3498850"/>
            <a:ext cx="45840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Óleos e farelos exigem referências comerciais próprias.</a:t>
            </a:r>
          </a:p>
        </p:txBody>
      </p:sp>
      <p:sp>
        <p:nvSpPr>
          <p:cNvPr id="7" name="Proposta e percurso da operação / 2 / body 6">
            <a:extLst xmlns:a="http://schemas.openxmlformats.org/drawingml/2006/main">
              <a:ext uri="{FF2B5EF4-FFF2-40B4-BE49-F238E27FC236}">
                <a16:creationId xmlns:a16="http://schemas.microsoft.com/office/drawing/2014/main" id="{B6C9477E-3A98-433B-9904-1D850C88C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85850"/>
            <a:ext cx="4584000" cy="2128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 forma de entrega entra nessa definição desde o começo. Um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fornecimento de açúcar pode exigir discussão sobre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acondicionamento, preparação e recebimento diferentes das 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uma oferta de soja, farelo ou óleo vegetal. Mesmo dentro da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mesma commodity, origem, apresentação e destino podem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mudar o percurso. Por isso, examinamos o lote e a modalidade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previstos para o seu projeto. Um embarque a granel, um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fornecimento ensacado e uma carga líquida precisam encontrar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prestadores capazes de avaliar suas respectivas atividades,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 informações do produto que será movimentado.</a:t>
            </a:r>
          </a:p>
        </p:txBody>
      </p:sp>
      <p:sp>
        <p:nvSpPr>
          <p:cNvPr id="8" name="Proposta e percurso da operação / 2 / body 7">
            <a:extLst xmlns:a="http://schemas.openxmlformats.org/drawingml/2006/main">
              <a:ext uri="{FF2B5EF4-FFF2-40B4-BE49-F238E27FC236}">
                <a16:creationId xmlns:a16="http://schemas.microsoft.com/office/drawing/2014/main" id="{E4CCCCF0-33B3-4A8A-B720-50D54F132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79470"/>
            <a:ext cx="4584000" cy="2128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Para comparar as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condições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da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proposta,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reunimos as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referências econômicas da operação. Quais atividades estão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consideradas no preço? Quais despesas cabem a cada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participante? O que foi cotado e o que continua estimado? 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conta precisa permitir essa leitura, com origem e validade dos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valores usados. Uma cotação antiga de transporte, combinada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 outra programação de retirada, pode deixar a comparação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sem uma base comum. Nós organizamos essas informações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para que você examine alternativas coerentes com 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fornecimento, antes de aprovar o compromisso comercial.</a:t>
            </a:r>
          </a:p>
        </p:txBody>
      </p:sp>
      <p:sp>
        <p:nvSpPr>
          <p:cNvPr id="9" name="Proposta e percurso da operação / 2 / body 8">
            <a:extLst xmlns:a="http://schemas.openxmlformats.org/drawingml/2006/main">
              <a:ext uri="{FF2B5EF4-FFF2-40B4-BE49-F238E27FC236}">
                <a16:creationId xmlns:a16="http://schemas.microsoft.com/office/drawing/2014/main" id="{FE2A2D23-A69B-4ADD-9B9F-4CD26A07CC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400" y="3930650"/>
            <a:ext cx="4584000" cy="14975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 calendário mostra quando o lote deve estar pronto, quando os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serviços precisam ser pagos e quando o recebimento da venda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está previsto. Compare essa sequência com os recursos do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ciclo e com as aprovações da sua equipe. Na Taylor,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organizamos essas informações junto às condições da proposta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para que produto, serviços e pagamentos entrem na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mesma avaliação.</a:t>
            </a:r>
          </a:p>
        </p:txBody>
      </p:sp>
    </p:spTree>
    <p:extLst>
      <p:ext uri="{BB962C8B-B14F-4D97-AF65-F5344CB8AC3E}">
        <p14:creationId xmlns:p14="http://schemas.microsoft.com/office/powerpoint/2010/main" val="1331224808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7F23CA-BB63-4724-9CA4-E40D86167EF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666c1f0b1b24eab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roposta e percurso da operação / 3 / texto 1">
            <a:extLst xmlns:a="http://schemas.openxmlformats.org/drawingml/2006/main">
              <a:ext uri="{FF2B5EF4-FFF2-40B4-BE49-F238E27FC236}">
                <a16:creationId xmlns:a16="http://schemas.microsoft.com/office/drawing/2014/main" id="{0C73ADFC-C116-46E2-AA10-D51BD9C08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Proposta e percurso da operação / 3 / texto 2">
            <a:extLst xmlns:a="http://schemas.openxmlformats.org/drawingml/2006/main">
              <a:ext uri="{FF2B5EF4-FFF2-40B4-BE49-F238E27FC236}">
                <a16:creationId xmlns:a16="http://schemas.microsoft.com/office/drawing/2014/main" id="{03D59C2B-29F4-4AF2-83E2-9C5270CC44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24</a:t>
            </a:r>
          </a:p>
        </p:txBody>
      </p:sp>
      <p:sp>
        <p:nvSpPr>
          <p:cNvPr id="4" name="Proposta e percurso da operação / 3 / texto 3">
            <a:extLst xmlns:a="http://schemas.openxmlformats.org/drawingml/2006/main">
              <a:ext uri="{FF2B5EF4-FFF2-40B4-BE49-F238E27FC236}">
                <a16:creationId xmlns:a16="http://schemas.microsoft.com/office/drawing/2014/main" id="{2349B8D8-5DCF-44B9-A84A-A9717F0665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1850"/>
            <a:ext cx="94728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05 / Proposta e percurso da operação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4820FEF-68D7-45DC-936B-30C98D470C3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ce5c212ced4fa9"/>
          <a:stretch xmlns:a="http://schemas.openxmlformats.org/drawingml/2006/main"/>
        </p:blipFill>
        <p:spPr>
          <a:xfrm xmlns:a="http://schemas.openxmlformats.org/drawingml/2006/main">
            <a:off x="609600" y="1257300"/>
            <a:ext cx="3683000" cy="2071688"/>
          </a:xfrm>
          <a:prstGeom xmlns:a="http://schemas.openxmlformats.org/drawingml/2006/main" prst="rect">
            <a:avLst/>
          </a:prstGeom>
        </p:spPr>
      </p:pic>
      <p:sp>
        <p:nvSpPr>
          <p:cNvPr id="6" name="Proposta e percurso da operação / 3 / caption 5">
            <a:extLst xmlns:a="http://schemas.openxmlformats.org/drawingml/2006/main">
              <a:ext uri="{FF2B5EF4-FFF2-40B4-BE49-F238E27FC236}">
                <a16:creationId xmlns:a16="http://schemas.microsoft.com/office/drawing/2014/main" id="{5C93793D-5123-4E2F-B58F-7D3340A2B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11537"/>
            <a:ext cx="36830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Nos líquidos, armazenagem e transferência têm condições próprias.</a:t>
            </a:r>
          </a:p>
        </p:txBody>
      </p:sp>
      <p:sp>
        <p:nvSpPr>
          <p:cNvPr id="7" name="Proposta e percurso da operação / 3 / texto 6">
            <a:extLst xmlns:a="http://schemas.openxmlformats.org/drawingml/2006/main">
              <a:ext uri="{FF2B5EF4-FFF2-40B4-BE49-F238E27FC236}">
                <a16:creationId xmlns:a16="http://schemas.microsoft.com/office/drawing/2014/main" id="{F1334B3F-BC99-43C1-8D95-88C25CBA6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41950"/>
            <a:ext cx="3683000" cy="2854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7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175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Condições da proposta.</a:t>
            </a:r>
          </a:p>
        </p:txBody>
      </p:sp>
      <p:sp>
        <p:nvSpPr>
          <p:cNvPr id="8" name="Proposta e percurso da operação / 3 / body 7">
            <a:extLst xmlns:a="http://schemas.openxmlformats.org/drawingml/2006/main">
              <a:ext uri="{FF2B5EF4-FFF2-40B4-BE49-F238E27FC236}">
                <a16:creationId xmlns:a16="http://schemas.microsoft.com/office/drawing/2014/main" id="{CF64A383-C690-44EC-9BAB-7F1C194E1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1238250"/>
            <a:ext cx="4940300" cy="19182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Depois, ligamos a proposta ao caminho físico da carga. Onde 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produto será disponibilizado? Como será preparado para retirada?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Em quais instalações haverá armazenagem ou transferência? Quem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precisa estar pronto para receber no destino? Essas respostas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mostram as interfaces entre usina, cerealista, originador, indústria 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prestadores envolvidos. A confirmação de uma etapa precisa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conversar com a seguinte. Uma janela indicada pelo terminal, por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exemplo, deve ser examinada com quem responde pela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disponibilidade na origem e pela chegada da carga à instalação.</a:t>
            </a:r>
          </a:p>
        </p:txBody>
      </p:sp>
      <p:sp>
        <p:nvSpPr>
          <p:cNvPr id="9" name="Proposta e percurso da operação / 3 / body 8">
            <a:extLst xmlns:a="http://schemas.openxmlformats.org/drawingml/2006/main">
              <a:ext uri="{FF2B5EF4-FFF2-40B4-BE49-F238E27FC236}">
                <a16:creationId xmlns:a16="http://schemas.microsoft.com/office/drawing/2014/main" id="{06562323-265D-4BB9-B98B-729CD8364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321558"/>
            <a:ext cx="4940300" cy="2128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 informação técnica e a documentação acompanham esse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percurso. Sua ficha da oferta, os documentos disponíveis e as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referências do lote precisam corresponder ao produto aprovado para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 negociação. Os requisitos aplicáveis dependem da commodity, da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operação e do destino e devem ser confirmados pelos responsáveis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competentes. [4] Quando o comprador solicitar uma comprovação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adicional, nós podemos organizar seu encaminhamento no trabalho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combinado. Você deve saber quem prepara o material, quem verifica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seu alcance e em que momento ele precisa estar disponível para 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operação avançar.</a:t>
            </a:r>
          </a:p>
        </p:txBody>
      </p:sp>
    </p:spTree>
    <p:extLst>
      <p:ext uri="{BB962C8B-B14F-4D97-AF65-F5344CB8AC3E}">
        <p14:creationId xmlns:p14="http://schemas.microsoft.com/office/powerpoint/2010/main" val="1291451160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1BE1A2-797D-48E1-A7AC-8DBEB67B026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00ef6eb95f246bd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roposta e percurso da operação / 4 / texto 1">
            <a:extLst xmlns:a="http://schemas.openxmlformats.org/drawingml/2006/main">
              <a:ext uri="{FF2B5EF4-FFF2-40B4-BE49-F238E27FC236}">
                <a16:creationId xmlns:a16="http://schemas.microsoft.com/office/drawing/2014/main" id="{FFCD4A82-13EC-40A2-AFE5-FB4CD8C1B3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Proposta e percurso da operação / 4 / texto 2">
            <a:extLst xmlns:a="http://schemas.openxmlformats.org/drawingml/2006/main">
              <a:ext uri="{FF2B5EF4-FFF2-40B4-BE49-F238E27FC236}">
                <a16:creationId xmlns:a16="http://schemas.microsoft.com/office/drawing/2014/main" id="{2CFB237E-704E-4D72-A492-6B84230A39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25</a:t>
            </a:r>
          </a:p>
        </p:txBody>
      </p:sp>
      <p:sp>
        <p:nvSpPr>
          <p:cNvPr id="4" name="Proposta e percurso da operação / 4 / texto 3">
            <a:extLst xmlns:a="http://schemas.openxmlformats.org/drawingml/2006/main">
              <a:ext uri="{FF2B5EF4-FFF2-40B4-BE49-F238E27FC236}">
                <a16:creationId xmlns:a16="http://schemas.microsoft.com/office/drawing/2014/main" id="{2D84EA8F-3151-4F3E-A83C-06ADE023E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1850"/>
            <a:ext cx="94728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05 / Proposta e percurso da operação</a:t>
            </a:r>
          </a:p>
        </p:txBody>
      </p:sp>
      <p:sp>
        <p:nvSpPr>
          <p:cNvPr id="5" name="Proposta e percurso da operação / 4 / camada 4">
            <a:extLst xmlns:a="http://schemas.openxmlformats.org/drawingml/2006/main">
              <a:ext uri="{FF2B5EF4-FFF2-40B4-BE49-F238E27FC236}">
                <a16:creationId xmlns:a16="http://schemas.microsoft.com/office/drawing/2014/main" id="{60F7A3D9-7B1A-484C-8F32-62DB14B1C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2700"/>
            <a:ext cx="21396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6" name="Proposta e percurso da operação / 4 / texto 5">
            <a:extLst xmlns:a="http://schemas.openxmlformats.org/drawingml/2006/main">
              <a:ext uri="{FF2B5EF4-FFF2-40B4-BE49-F238E27FC236}">
                <a16:creationId xmlns:a16="http://schemas.microsoft.com/office/drawing/2014/main" id="{6CEF8D5B-113C-4511-A9DD-98AA0366D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9550"/>
            <a:ext cx="2139600" cy="2463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4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145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Oferta</a:t>
            </a:r>
          </a:p>
        </p:txBody>
      </p:sp>
      <p:sp>
        <p:nvSpPr>
          <p:cNvPr id="7" name="Proposta e percurso da operação / 4 / camada 6">
            <a:extLst xmlns:a="http://schemas.openxmlformats.org/drawingml/2006/main">
              <a:ext uri="{FF2B5EF4-FFF2-40B4-BE49-F238E27FC236}">
                <a16:creationId xmlns:a16="http://schemas.microsoft.com/office/drawing/2014/main" id="{0AEE67F4-52CA-4295-91E4-05BEF5AAF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7800" y="1282700"/>
            <a:ext cx="21396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Proposta e percurso da operação / 4 / texto 7">
            <a:extLst xmlns:a="http://schemas.openxmlformats.org/drawingml/2006/main">
              <a:ext uri="{FF2B5EF4-FFF2-40B4-BE49-F238E27FC236}">
                <a16:creationId xmlns:a16="http://schemas.microsoft.com/office/drawing/2014/main" id="{9B1809CB-1C43-4940-830A-E3DD43893B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7800" y="1479550"/>
            <a:ext cx="2139600" cy="2463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4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145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Proposta</a:t>
            </a:r>
          </a:p>
        </p:txBody>
      </p:sp>
      <p:sp>
        <p:nvSpPr>
          <p:cNvPr id="9" name="Proposta e percurso da operação / 4 / camada 8">
            <a:extLst xmlns:a="http://schemas.openxmlformats.org/drawingml/2006/main">
              <a:ext uri="{FF2B5EF4-FFF2-40B4-BE49-F238E27FC236}">
                <a16:creationId xmlns:a16="http://schemas.microsoft.com/office/drawing/2014/main" id="{AAEFD121-069A-46B6-B31D-F1FF766B4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6000" y="1282700"/>
            <a:ext cx="21396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10" name="Proposta e percurso da operação / 4 / texto 9">
            <a:extLst xmlns:a="http://schemas.openxmlformats.org/drawingml/2006/main">
              <a:ext uri="{FF2B5EF4-FFF2-40B4-BE49-F238E27FC236}">
                <a16:creationId xmlns:a16="http://schemas.microsoft.com/office/drawing/2014/main" id="{7902465C-326D-4356-B26A-1D592E3A81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6000" y="1479550"/>
            <a:ext cx="2139600" cy="2463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4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145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Atendimento</a:t>
            </a:r>
          </a:p>
        </p:txBody>
      </p:sp>
      <p:sp>
        <p:nvSpPr>
          <p:cNvPr id="11" name="Proposta e percurso da operação / 4 / camada 10">
            <a:extLst xmlns:a="http://schemas.openxmlformats.org/drawingml/2006/main">
              <a:ext uri="{FF2B5EF4-FFF2-40B4-BE49-F238E27FC236}">
                <a16:creationId xmlns:a16="http://schemas.microsoft.com/office/drawing/2014/main" id="{8CA2D672-9D00-4484-A926-D99F2B825E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4200" y="1282700"/>
            <a:ext cx="21396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12" name="Proposta e percurso da operação / 4 / texto 11">
            <a:extLst xmlns:a="http://schemas.openxmlformats.org/drawingml/2006/main">
              <a:ext uri="{FF2B5EF4-FFF2-40B4-BE49-F238E27FC236}">
                <a16:creationId xmlns:a16="http://schemas.microsoft.com/office/drawing/2014/main" id="{1FB2858C-CEAE-4841-91C5-496D2DC1F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4200" y="1479550"/>
            <a:ext cx="2139600" cy="2463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4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145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Fechamento</a:t>
            </a:r>
          </a:p>
        </p:txBody>
      </p:sp>
      <p:sp>
        <p:nvSpPr>
          <p:cNvPr id="13" name="Proposta e percurso da operação / 4 / body 12">
            <a:extLst xmlns:a="http://schemas.openxmlformats.org/drawingml/2006/main">
              <a:ext uri="{FF2B5EF4-FFF2-40B4-BE49-F238E27FC236}">
                <a16:creationId xmlns:a16="http://schemas.microsoft.com/office/drawing/2014/main" id="{39079AB8-4172-43CA-B06F-ED4130C412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22550"/>
            <a:ext cx="4584000" cy="2128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Durante o ciclo, uma mudança pode exigir revisão da oferta ou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da programação. Se o lote, a janela ou uma condição 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recebimento mudar, levamos a questão aos participantes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afetados conforme a coordenação contratada. O importante é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identificar a consequência para o negócio e a aprovação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necessária. Ajustar uma previsão de embarque sem conversar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 quem atende na origem deixa uma parte do compromisso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em aberto. A atualização deve permitir que você reconheça 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que mudou, quais atividades podem continuar e qual decisão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ainda precisa tomar.</a:t>
            </a:r>
          </a:p>
        </p:txBody>
      </p:sp>
      <p:sp>
        <p:nvSpPr>
          <p:cNvPr id="14" name="Proposta e percurso da operação / 4 / body 13">
            <a:extLst xmlns:a="http://schemas.openxmlformats.org/drawingml/2006/main">
              <a:ext uri="{FF2B5EF4-FFF2-40B4-BE49-F238E27FC236}">
                <a16:creationId xmlns:a16="http://schemas.microsoft.com/office/drawing/2014/main" id="{95C595C1-668D-44C5-BBF6-93CB6350CD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400" y="2622550"/>
            <a:ext cx="4584000" cy="2128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 operação merece acompanhamento até os marcos definidos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para seu fechamento. Entrega, recebimento da carga, valores 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receber, custos conhecidos e pendências precisam aparecer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 sua situação real. No fechamento, reunimos o que foi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entregue e as questões que precisam seguir para a próxima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oferta. Quando houver um ciclo realizado, sua apuração pode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ajudar a preparar a próxima oferta, mostrando o que foi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cumprido e o que precisa de ajuste. Essa leitura dá continuidade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à conversa comercial com referências que você e sua equipe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conseguem explicar.</a:t>
            </a:r>
          </a:p>
        </p:txBody>
      </p:sp>
    </p:spTree>
    <p:extLst>
      <p:ext uri="{BB962C8B-B14F-4D97-AF65-F5344CB8AC3E}">
        <p14:creationId xmlns:p14="http://schemas.microsoft.com/office/powerpoint/2010/main" val="2027040757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DCF15DF-E12F-4EFC-B13E-11C8FA28444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f8e42bbe794f74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Composição econômica / conta examinada / texto 1">
            <a:extLst xmlns:a="http://schemas.openxmlformats.org/drawingml/2006/main">
              <a:ext uri="{FF2B5EF4-FFF2-40B4-BE49-F238E27FC236}">
                <a16:creationId xmlns:a16="http://schemas.microsoft.com/office/drawing/2014/main" id="{3B879057-E8D1-4E0B-B1E8-30A1E3C98A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Composição econômica / conta examinada / texto 2">
            <a:extLst xmlns:a="http://schemas.openxmlformats.org/drawingml/2006/main">
              <a:ext uri="{FF2B5EF4-FFF2-40B4-BE49-F238E27FC236}">
                <a16:creationId xmlns:a16="http://schemas.microsoft.com/office/drawing/2014/main" id="{DF46E9D4-F644-4D5C-B344-6D9EB910F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26</a:t>
            </a:r>
          </a:p>
        </p:txBody>
      </p:sp>
      <p:sp>
        <p:nvSpPr>
          <p:cNvPr id="4" name="Composição econômica / conta examinada / texto 3">
            <a:extLst xmlns:a="http://schemas.openxmlformats.org/drawingml/2006/main">
              <a:ext uri="{FF2B5EF4-FFF2-40B4-BE49-F238E27FC236}">
                <a16:creationId xmlns:a16="http://schemas.microsoft.com/office/drawing/2014/main" id="{74583B54-FA1F-4BC9-A77D-C4EB430C9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35050"/>
            <a:ext cx="9472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FIGURA 03 · SIMULAÇÃO ECONÔMICA</a:t>
            </a:r>
          </a:p>
        </p:txBody>
      </p:sp>
      <p:sp>
        <p:nvSpPr>
          <p:cNvPr id="5" name="Composição econômica / conta examinada / editorial 4">
            <a:extLst xmlns:a="http://schemas.openxmlformats.org/drawingml/2006/main">
              <a:ext uri="{FF2B5EF4-FFF2-40B4-BE49-F238E27FC236}">
                <a16:creationId xmlns:a16="http://schemas.microsoft.com/office/drawing/2014/main" id="{BE182658-175B-4CAB-9127-C96856C17F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9472800" cy="4305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80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USD 410 por tonelada nos itens considerados.</a:t>
            </a:r>
          </a:p>
        </p:txBody>
      </p:sp>
      <p:sp>
        <p:nvSpPr>
          <p:cNvPr id="6" name="Composição econômica / conta examinada / editorial 5">
            <a:extLst xmlns:a="http://schemas.openxmlformats.org/drawingml/2006/main">
              <a:ext uri="{FF2B5EF4-FFF2-40B4-BE49-F238E27FC236}">
                <a16:creationId xmlns:a16="http://schemas.microsoft.com/office/drawing/2014/main" id="{B6E67C7B-019F-41F0-9D7C-FE251D8B4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49550"/>
            <a:ext cx="4584000" cy="843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Para 2.000 toneladas, os itens desta simulação somam USD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820.000. Registre quem paga cada componente, a cotação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usada e o que ainda está estimado. Compare valores na mesma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moeda, unidade e condição de entrega.</a:t>
            </a:r>
          </a:p>
        </p:txBody>
      </p:sp>
      <p:sp>
        <p:nvSpPr>
          <p:cNvPr id="7" name="Composição econômica / conta examinada / editorial 6">
            <a:extLst xmlns:a="http://schemas.openxmlformats.org/drawingml/2006/main">
              <a:ext uri="{FF2B5EF4-FFF2-40B4-BE49-F238E27FC236}">
                <a16:creationId xmlns:a16="http://schemas.microsoft.com/office/drawing/2014/main" id="{4B9E1484-46C5-43B8-8D12-F8D03BC90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400" y="2749550"/>
            <a:ext cx="4584000" cy="843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Complete a conta com as demais despesas da operação 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coloque o calendário de pagamentos ao lado do recebimento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previsto. Essa sequência mostra quais valores entram na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decisão comercial e quando serão necessários.</a:t>
            </a:r>
          </a:p>
        </p:txBody>
      </p:sp>
      <p:graphicFrame>
        <p:nvGraphicFramePr>
          <p:cNvPr id="8" name="Chart">
            <a:extLst xmlns:a="http://schemas.openxmlformats.org/drawingml/2006/main">
              <a:ext uri="{FF2B5EF4-FFF2-40B4-BE49-F238E27FC236}">
                <a16:creationId xmlns:a16="http://schemas.microsoft.com/office/drawing/2014/main" id="{B9BB1D2D-4F2C-4888-966B-89977CA18D9C}"/>
              </a:ext>
            </a:extLst>
          </p:cNvPr>
          <p:cNvGraphicFramePr/>
          <p:nvPr/>
        </p:nvGraphicFramePr>
        <p:xfrm>
          <a:off xmlns:a="http://schemas.openxmlformats.org/drawingml/2006/main" x="609600" y="4572000"/>
          <a:ext xmlns:a="http://schemas.openxmlformats.org/drawingml/2006/main" cx="4648200" cy="19812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1ad5784d4da14da4"/>
          </a:graphicData>
        </a:graphic>
      </p:graphicFrame>
      <p:sp>
        <p:nvSpPr>
          <p:cNvPr id="9" name="Composição econômica / conta examinada / unidade do gráfico">
            <a:extLst xmlns:a="http://schemas.openxmlformats.org/drawingml/2006/main">
              <a:ext uri="{FF2B5EF4-FFF2-40B4-BE49-F238E27FC236}">
                <a16:creationId xmlns:a16="http://schemas.microsoft.com/office/drawing/2014/main" id="{FCCB2031-530E-42C9-AA3A-6E33269A9A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46850"/>
            <a:ext cx="4648200" cy="177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2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defRPr sz="92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920">
                <a:solidFill>
                  <a:srgbClr val="626467"/>
                </a:solidFill>
                <a:latin typeface="Inter"/>
                <a:ea typeface="Inter"/>
                <a:cs typeface="Inter"/>
              </a:rPr>
              <a:t>USD/t</a:t>
            </a:r>
          </a:p>
        </p:txBody>
      </p:sp>
      <p:graphicFrame>
        <p:nvGraphicFrame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8E20FEE-129A-44D2-AC96-B44C0FDCAD58}"/>
              </a:ext>
            </a:extLst>
          </p:cNvPr>
          <p:cNvGraphicFramePr/>
          <p:nvPr/>
        </p:nvGraphicFramePr>
        <p:xfrm>
          <a:off xmlns:a="http://schemas.openxmlformats.org/drawingml/2006/main" x="5588000" y="4152900"/>
          <a:ext xmlns:a="http://schemas.openxmlformats.org/drawingml/2006/main" cx="4495800" cy="2540000"/>
        </p:xfrm>
        <a:graphic xmlns:a="http://schemas.openxmlformats.org/drawingml/2006/main">
          <a:graphicData uri="http://schemas.openxmlformats.org/drawingml/2006/table">
            <a:tbl>
              <a:tblPr firstRow="1" bandRow="0" bandCol="0"/>
              <a:tblGrid>
                <a:gridCol w="2222500"/>
                <a:gridCol w="825500"/>
                <a:gridCol w="1447800"/>
              </a:tblGrid>
              <a:tr h="393700"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40" b="1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Item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000000"/>
                      </a:solidFill>
                      <a:prstDash val="solid"/>
                    </a:lnL>
                    <a:lnT w="4445">
                      <a:solidFill>
                        <a:srgbClr val="CCD0D4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40" b="1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USD/t</a:t>
                      </a:r>
                    </a:p>
                  </a:txBody>
                  <a:tcPr marL="91440" marR="91440" marT="45720" marB="45720" anchor="ctr">
                    <a:lnT w="4445">
                      <a:solidFill>
                        <a:srgbClr val="CCD0D4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40" b="1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USD / 2.000 t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000000"/>
                      </a:solidFill>
                      <a:prstDash val="solid"/>
                    </a:lnR>
                    <a:lnT w="4445">
                      <a:solidFill>
                        <a:srgbClr val="CCD0D4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</a:tr>
              <a:tr h="393700"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4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Produto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4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350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4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700.000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</a:tr>
              <a:tr h="482600"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4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Transporte na origem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4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40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4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80.000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</a:tr>
              <a:tr h="482600"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4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Terminal e armazenagem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4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15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4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30.000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</a:tr>
              <a:tr h="393700"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4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Serviços previstos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000000"/>
                      </a:solidFill>
                      <a:prstDash val="solid"/>
                    </a:lnL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4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5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4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10.000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000000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</a:tr>
              <a:tr h="393700"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4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Subtotal dos itens</a:t>
                      </a:r>
                    </a:p>
                  </a:txBody>
                  <a:tcPr marL="91440" marR="91440" marT="45720" marB="45720" anchor="ctr">
                    <a:lnL w="0">
                      <a:solidFill>
                        <a:srgbClr val="000000"/>
                      </a:solidFill>
                      <a:prstDash val="solid"/>
                    </a:lnL>
                    <a:lnB w="4445">
                      <a:solidFill>
                        <a:srgbClr val="CCD0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4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410</a:t>
                      </a:r>
                    </a:p>
                  </a:txBody>
                  <a:tcPr marL="91440" marR="91440" marT="45720" marB="45720" anchor="ctr">
                    <a:lnB w="4445">
                      <a:solidFill>
                        <a:srgbClr val="CCD0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 lIns="101600" tIns="63500" rIns="101600" bIns="63500">
                      <a:noAutofit/>
                    </a:bodyPr>
                    <a:lstStyle/>
                    <a:p>
                      <a:pPr algn="l">
                        <a:lnSpc>
                          <a:spcPct val="115000"/>
                        </a:lnSpc>
                        <a:buNone/>
                      </a:pPr>
                      <a:r>
                        <a:rPr sz="940" b="0">
                          <a:solidFill>
                            <a:srgbClr val="17191A"/>
                          </a:solidFill>
                          <a:latin typeface="Inter"/>
                          <a:ea typeface="Inter"/>
                          <a:cs typeface="Inter"/>
                        </a:rPr>
                        <a:t>820.000</a:t>
                      </a:r>
                    </a:p>
                  </a:txBody>
                  <a:tcPr marL="91440" marR="91440" marT="45720" marB="45720" anchor="ctr">
                    <a:lnR w="0">
                      <a:solidFill>
                        <a:srgbClr val="000000"/>
                      </a:solidFill>
                      <a:prstDash val="solid"/>
                    </a:lnR>
                    <a:lnB w="4445">
                      <a:solidFill>
                        <a:srgbClr val="CCD0D4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1" name="Composição econômica / conta examinada / editorial 9">
            <a:extLst xmlns:a="http://schemas.openxmlformats.org/drawingml/2006/main">
              <a:ext uri="{FF2B5EF4-FFF2-40B4-BE49-F238E27FC236}">
                <a16:creationId xmlns:a16="http://schemas.microsoft.com/office/drawing/2014/main" id="{C9C0590B-2019-450C-B15B-DFE6C34C54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77050"/>
            <a:ext cx="9472800" cy="1488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1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1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1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Valores simulados em USD/t. Subtotal dos itens apresentados; complete a conta com as despesas do seu projeto.</a:t>
            </a:r>
          </a:p>
        </p:txBody>
      </p:sp>
    </p:spTree>
    <p:extLst>
      <p:ext uri="{BB962C8B-B14F-4D97-AF65-F5344CB8AC3E}">
        <p14:creationId xmlns:p14="http://schemas.microsoft.com/office/powerpoint/2010/main" val="169415926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17604998-FF39-4AAE-8134-46A8A5DBCA4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64e2757b42a409b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ercurso da carga / interfaces e responsáveis / texto 1">
            <a:extLst xmlns:a="http://schemas.openxmlformats.org/drawingml/2006/main">
              <a:ext uri="{FF2B5EF4-FFF2-40B4-BE49-F238E27FC236}">
                <a16:creationId xmlns:a16="http://schemas.microsoft.com/office/drawing/2014/main" id="{893DB2FD-0A78-4F93-9B3A-3C37CF7C7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Percurso da carga / interfaces e responsáveis / texto 2">
            <a:extLst xmlns:a="http://schemas.openxmlformats.org/drawingml/2006/main">
              <a:ext uri="{FF2B5EF4-FFF2-40B4-BE49-F238E27FC236}">
                <a16:creationId xmlns:a16="http://schemas.microsoft.com/office/drawing/2014/main" id="{DC6DBE1A-0021-4B34-8027-E4D0AF4B6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27</a:t>
            </a:r>
          </a:p>
        </p:txBody>
      </p:sp>
      <p:sp>
        <p:nvSpPr>
          <p:cNvPr id="4" name="Percurso da carga / interfaces e responsáveis / texto 3">
            <a:extLst xmlns:a="http://schemas.openxmlformats.org/drawingml/2006/main">
              <a:ext uri="{FF2B5EF4-FFF2-40B4-BE49-F238E27FC236}">
                <a16:creationId xmlns:a16="http://schemas.microsoft.com/office/drawing/2014/main" id="{D8AF3FB9-ED4A-40F7-B19F-0A6F7327EF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35050"/>
            <a:ext cx="9472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FIGURA 04 · PERCURSO DA CARGA</a:t>
            </a:r>
          </a:p>
        </p:txBody>
      </p:sp>
      <p:sp>
        <p:nvSpPr>
          <p:cNvPr id="5" name="Percurso da carga / interfaces e responsáveis / editorial 4">
            <a:extLst xmlns:a="http://schemas.openxmlformats.org/drawingml/2006/main">
              <a:ext uri="{FF2B5EF4-FFF2-40B4-BE49-F238E27FC236}">
                <a16:creationId xmlns:a16="http://schemas.microsoft.com/office/drawing/2014/main" id="{18799C65-BC7B-418A-815E-AFCC667221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9472800" cy="863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0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8000"/>
              </a:lnSpc>
              <a:buNone/>
              <a:defRPr sz="30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Cada passagem precisa de informação,</a:t>
            </a:r>
          </a:p>
          <a:p xmlns:a="http://schemas.openxmlformats.org/drawingml/2006/main">
            <a:pPr algn="l">
              <a:lnSpc>
                <a:spcPct val="88000"/>
              </a:lnSpc>
              <a:buNone/>
              <a:defRPr sz="30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0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confirmação e responsabilidade.</a:t>
            </a:r>
          </a:p>
        </p:txBody>
      </p:sp>
      <p:sp>
        <p:nvSpPr>
          <p:cNvPr id="6" name="Percurso da carga / interfaces e responsáveis / editorial 5">
            <a:extLst xmlns:a="http://schemas.openxmlformats.org/drawingml/2006/main">
              <a:ext uri="{FF2B5EF4-FFF2-40B4-BE49-F238E27FC236}">
                <a16:creationId xmlns:a16="http://schemas.microsoft.com/office/drawing/2014/main" id="{65C90BC9-3A8D-4323-99A9-20BF9EE6E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4584000" cy="843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O esquema ajuda a acompanhar as interfaces entre quem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disponibiliza o produto e quem recebe a carga. Em cada etapa,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registre a condição esperada, a pessoa responsável e 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próximo marco.</a:t>
            </a:r>
          </a:p>
        </p:txBody>
      </p:sp>
      <p:sp>
        <p:nvSpPr>
          <p:cNvPr id="7" name="Percurso da carga / interfaces e responsáveis / editorial 6">
            <a:extLst xmlns:a="http://schemas.openxmlformats.org/drawingml/2006/main">
              <a:ext uri="{FF2B5EF4-FFF2-40B4-BE49-F238E27FC236}">
                <a16:creationId xmlns:a16="http://schemas.microsoft.com/office/drawing/2014/main" id="{4BF09AA7-7DB4-42C7-8D95-B336AECAA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400" y="2571750"/>
            <a:ext cx="4584000" cy="63881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Se lote, janela ou recebimento mudar, identifique os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participantes afetados e a decisão necessária. A programação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seguinte precisa incorporar a alteração.</a:t>
            </a:r>
          </a:p>
        </p:txBody>
      </p:sp>
      <p:sp>
        <p:nvSpPr>
          <p:cNvPr id="8" name="Percurso da carga / interfaces e responsáveis / camada 7">
            <a:extLst xmlns:a="http://schemas.openxmlformats.org/drawingml/2006/main">
              <a:ext uri="{FF2B5EF4-FFF2-40B4-BE49-F238E27FC236}">
                <a16:creationId xmlns:a16="http://schemas.microsoft.com/office/drawing/2014/main" id="{64FF4FD8-199F-418D-BEAD-100ABDFA94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68800"/>
            <a:ext cx="14518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9" name="Percurso da carga / interfaces e responsáveis / texto 8">
            <a:extLst xmlns:a="http://schemas.openxmlformats.org/drawingml/2006/main">
              <a:ext uri="{FF2B5EF4-FFF2-40B4-BE49-F238E27FC236}">
                <a16:creationId xmlns:a16="http://schemas.microsoft.com/office/drawing/2014/main" id="{0A6B626C-3138-42C6-883D-705E4F341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32250"/>
            <a:ext cx="1451800" cy="162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01</a:t>
            </a:r>
          </a:p>
        </p:txBody>
      </p:sp>
      <p:sp>
        <p:nvSpPr>
          <p:cNvPr id="10" name="Percurso da carga / interfaces e responsáveis / texto 9">
            <a:extLst xmlns:a="http://schemas.openxmlformats.org/drawingml/2006/main">
              <a:ext uri="{FF2B5EF4-FFF2-40B4-BE49-F238E27FC236}">
                <a16:creationId xmlns:a16="http://schemas.microsoft.com/office/drawing/2014/main" id="{C64B01B0-F788-4CC7-87F7-42197E824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91050"/>
            <a:ext cx="1451800" cy="223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Origem</a:t>
            </a:r>
          </a:p>
        </p:txBody>
      </p:sp>
      <p:sp>
        <p:nvSpPr>
          <p:cNvPr id="11" name="Percurso da carga / interfaces e responsáveis / texto 10">
            <a:extLst xmlns:a="http://schemas.openxmlformats.org/drawingml/2006/main">
              <a:ext uri="{FF2B5EF4-FFF2-40B4-BE49-F238E27FC236}">
                <a16:creationId xmlns:a16="http://schemas.microsoft.com/office/drawing/2014/main" id="{990F333D-811D-463F-AD5A-A72F41FD64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73650"/>
            <a:ext cx="1451800" cy="3923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Produto, lote e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disponibilidade</a:t>
            </a:r>
          </a:p>
        </p:txBody>
      </p:sp>
      <p:sp>
        <p:nvSpPr>
          <p:cNvPr id="12" name="Percurso da carga / interfaces e responsáveis / texto 11">
            <a:extLst xmlns:a="http://schemas.openxmlformats.org/drawingml/2006/main">
              <a:ext uri="{FF2B5EF4-FFF2-40B4-BE49-F238E27FC236}">
                <a16:creationId xmlns:a16="http://schemas.microsoft.com/office/drawing/2014/main" id="{5EE9673E-AB04-41EE-A752-F5BD5DBAC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62650"/>
            <a:ext cx="1451800" cy="1865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4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4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94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Empresa / fornecedor</a:t>
            </a:r>
          </a:p>
        </p:txBody>
      </p:sp>
      <p:sp>
        <p:nvSpPr>
          <p:cNvPr id="13" name="Percurso da carga / interfaces e responsáveis / camada 12">
            <a:extLst xmlns:a="http://schemas.openxmlformats.org/drawingml/2006/main">
              <a:ext uri="{FF2B5EF4-FFF2-40B4-BE49-F238E27FC236}">
                <a16:creationId xmlns:a16="http://schemas.microsoft.com/office/drawing/2014/main" id="{433DE7B8-836D-4E7C-8033-92BD92DD9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3800" y="4368800"/>
            <a:ext cx="14518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14" name="Percurso da carga / interfaces e responsáveis / texto 13">
            <a:extLst xmlns:a="http://schemas.openxmlformats.org/drawingml/2006/main">
              <a:ext uri="{FF2B5EF4-FFF2-40B4-BE49-F238E27FC236}">
                <a16:creationId xmlns:a16="http://schemas.microsoft.com/office/drawing/2014/main" id="{B61811A1-E253-465A-8E6F-674348264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3800" y="4032250"/>
            <a:ext cx="1451800" cy="162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02</a:t>
            </a:r>
          </a:p>
        </p:txBody>
      </p:sp>
      <p:sp>
        <p:nvSpPr>
          <p:cNvPr id="15" name="Percurso da carga / interfaces e responsáveis / texto 14">
            <a:extLst xmlns:a="http://schemas.openxmlformats.org/drawingml/2006/main">
              <a:ext uri="{FF2B5EF4-FFF2-40B4-BE49-F238E27FC236}">
                <a16:creationId xmlns:a16="http://schemas.microsoft.com/office/drawing/2014/main" id="{ED12721D-7B69-4529-A0BE-AD943CCF4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3800" y="4591050"/>
            <a:ext cx="1451800" cy="223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Preparação</a:t>
            </a:r>
          </a:p>
        </p:txBody>
      </p:sp>
      <p:sp>
        <p:nvSpPr>
          <p:cNvPr id="16" name="Percurso da carga / interfaces e responsáveis / texto 15">
            <a:extLst xmlns:a="http://schemas.openxmlformats.org/drawingml/2006/main">
              <a:ext uri="{FF2B5EF4-FFF2-40B4-BE49-F238E27FC236}">
                <a16:creationId xmlns:a16="http://schemas.microsoft.com/office/drawing/2014/main" id="{99840A03-B689-480A-BD22-63D8FA5C9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3800" y="5073650"/>
            <a:ext cx="1451800" cy="3923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Referência técnica e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retirada</a:t>
            </a:r>
          </a:p>
        </p:txBody>
      </p:sp>
      <p:sp>
        <p:nvSpPr>
          <p:cNvPr id="17" name="Percurso da carga / interfaces e responsáveis / texto 16">
            <a:extLst xmlns:a="http://schemas.openxmlformats.org/drawingml/2006/main">
              <a:ext uri="{FF2B5EF4-FFF2-40B4-BE49-F238E27FC236}">
                <a16:creationId xmlns:a16="http://schemas.microsoft.com/office/drawing/2014/main" id="{FF4ADC7D-206C-4426-AF3A-BD284908E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13800" y="5962650"/>
            <a:ext cx="1451800" cy="3477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4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4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94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Responsável pelo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4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94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produto</a:t>
            </a:r>
          </a:p>
        </p:txBody>
      </p:sp>
      <p:sp>
        <p:nvSpPr>
          <p:cNvPr id="18" name="Percurso da carga / interfaces e responsáveis / camada 17">
            <a:extLst xmlns:a="http://schemas.openxmlformats.org/drawingml/2006/main">
              <a:ext uri="{FF2B5EF4-FFF2-40B4-BE49-F238E27FC236}">
                <a16:creationId xmlns:a16="http://schemas.microsoft.com/office/drawing/2014/main" id="{39056BB1-AE2C-40D8-AF99-6DC042114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8000" y="4368800"/>
            <a:ext cx="14518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19" name="Percurso da carga / interfaces e responsáveis / texto 18">
            <a:extLst xmlns:a="http://schemas.openxmlformats.org/drawingml/2006/main">
              <a:ext uri="{FF2B5EF4-FFF2-40B4-BE49-F238E27FC236}">
                <a16:creationId xmlns:a16="http://schemas.microsoft.com/office/drawing/2014/main" id="{A4AB2A48-8D4A-47B0-B4C4-61D44FD46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8000" y="4032250"/>
            <a:ext cx="1451800" cy="162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03</a:t>
            </a:r>
          </a:p>
        </p:txBody>
      </p:sp>
      <p:sp>
        <p:nvSpPr>
          <p:cNvPr id="20" name="Percurso da carga / interfaces e responsáveis / texto 19">
            <a:extLst xmlns:a="http://schemas.openxmlformats.org/drawingml/2006/main">
              <a:ext uri="{FF2B5EF4-FFF2-40B4-BE49-F238E27FC236}">
                <a16:creationId xmlns:a16="http://schemas.microsoft.com/office/drawing/2014/main" id="{2A9C6490-BD5E-49AC-B9CF-5DA567567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8000" y="4591050"/>
            <a:ext cx="1451800" cy="223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Movimentação</a:t>
            </a:r>
          </a:p>
        </p:txBody>
      </p:sp>
      <p:sp>
        <p:nvSpPr>
          <p:cNvPr id="21" name="Percurso da carga / interfaces e responsáveis / texto 20">
            <a:extLst xmlns:a="http://schemas.openxmlformats.org/drawingml/2006/main">
              <a:ext uri="{FF2B5EF4-FFF2-40B4-BE49-F238E27FC236}">
                <a16:creationId xmlns:a16="http://schemas.microsoft.com/office/drawing/2014/main" id="{3846B638-3041-43B4-9144-2E1C190A7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8000" y="5073650"/>
            <a:ext cx="1451800" cy="3923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Programação e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recepção</a:t>
            </a:r>
          </a:p>
        </p:txBody>
      </p:sp>
      <p:sp>
        <p:nvSpPr>
          <p:cNvPr id="22" name="Percurso da carga / interfaces e responsáveis / texto 21">
            <a:extLst xmlns:a="http://schemas.openxmlformats.org/drawingml/2006/main">
              <a:ext uri="{FF2B5EF4-FFF2-40B4-BE49-F238E27FC236}">
                <a16:creationId xmlns:a16="http://schemas.microsoft.com/office/drawing/2014/main" id="{F8F90EBE-8EE9-4CF0-886F-B206F441D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8000" y="5962650"/>
            <a:ext cx="1451800" cy="3477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4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4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94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Transportador /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4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94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instalação</a:t>
            </a:r>
          </a:p>
        </p:txBody>
      </p:sp>
      <p:sp>
        <p:nvSpPr>
          <p:cNvPr id="23" name="Percurso da carga / interfaces e responsáveis / camada 22">
            <a:extLst xmlns:a="http://schemas.openxmlformats.org/drawingml/2006/main">
              <a:ext uri="{FF2B5EF4-FFF2-40B4-BE49-F238E27FC236}">
                <a16:creationId xmlns:a16="http://schemas.microsoft.com/office/drawing/2014/main" id="{97844A7F-4DCB-4125-8806-A46272163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2200" y="4368800"/>
            <a:ext cx="14518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24" name="Percurso da carga / interfaces e responsáveis / texto 23">
            <a:extLst xmlns:a="http://schemas.openxmlformats.org/drawingml/2006/main">
              <a:ext uri="{FF2B5EF4-FFF2-40B4-BE49-F238E27FC236}">
                <a16:creationId xmlns:a16="http://schemas.microsoft.com/office/drawing/2014/main" id="{2D0AC9B2-EF59-4D41-B514-1179A9AE28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2200" y="4032250"/>
            <a:ext cx="1451800" cy="162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04</a:t>
            </a:r>
          </a:p>
        </p:txBody>
      </p:sp>
      <p:sp>
        <p:nvSpPr>
          <p:cNvPr id="25" name="Percurso da carga / interfaces e responsáveis / texto 24">
            <a:extLst xmlns:a="http://schemas.openxmlformats.org/drawingml/2006/main">
              <a:ext uri="{FF2B5EF4-FFF2-40B4-BE49-F238E27FC236}">
                <a16:creationId xmlns:a16="http://schemas.microsoft.com/office/drawing/2014/main" id="{20242D39-D706-46C1-8907-B4467D815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2200" y="4591050"/>
            <a:ext cx="1451800" cy="223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Embarque</a:t>
            </a:r>
          </a:p>
        </p:txBody>
      </p:sp>
      <p:sp>
        <p:nvSpPr>
          <p:cNvPr id="26" name="Percurso da carga / interfaces e responsáveis / texto 25">
            <a:extLst xmlns:a="http://schemas.openxmlformats.org/drawingml/2006/main">
              <a:ext uri="{FF2B5EF4-FFF2-40B4-BE49-F238E27FC236}">
                <a16:creationId xmlns:a16="http://schemas.microsoft.com/office/drawing/2014/main" id="{7917B02B-F9B7-4159-A95E-7DDEC3B879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2200" y="5073650"/>
            <a:ext cx="1451800" cy="3923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Carga e janela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acordadas</a:t>
            </a:r>
          </a:p>
        </p:txBody>
      </p:sp>
      <p:sp>
        <p:nvSpPr>
          <p:cNvPr id="27" name="Percurso da carga / interfaces e responsáveis / texto 26">
            <a:extLst xmlns:a="http://schemas.openxmlformats.org/drawingml/2006/main">
              <a:ext uri="{FF2B5EF4-FFF2-40B4-BE49-F238E27FC236}">
                <a16:creationId xmlns:a16="http://schemas.microsoft.com/office/drawing/2014/main" id="{5846B078-3371-48A6-A2CF-586D1ABBA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2200" y="5962650"/>
            <a:ext cx="1451800" cy="1865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4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4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94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Terminal / prestadores</a:t>
            </a:r>
          </a:p>
        </p:txBody>
      </p:sp>
      <p:sp>
        <p:nvSpPr>
          <p:cNvPr id="28" name="Percurso da carga / interfaces e responsáveis / camada 27">
            <a:extLst xmlns:a="http://schemas.openxmlformats.org/drawingml/2006/main">
              <a:ext uri="{FF2B5EF4-FFF2-40B4-BE49-F238E27FC236}">
                <a16:creationId xmlns:a16="http://schemas.microsoft.com/office/drawing/2014/main" id="{804D3746-A49F-4170-B8AF-270E4158B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6400" y="4368800"/>
            <a:ext cx="14518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29" name="Percurso da carga / interfaces e responsáveis / texto 28">
            <a:extLst xmlns:a="http://schemas.openxmlformats.org/drawingml/2006/main">
              <a:ext uri="{FF2B5EF4-FFF2-40B4-BE49-F238E27FC236}">
                <a16:creationId xmlns:a16="http://schemas.microsoft.com/office/drawing/2014/main" id="{FDD991CA-8797-4965-A191-13C3B92BC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6400" y="4032250"/>
            <a:ext cx="1451800" cy="162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05</a:t>
            </a:r>
          </a:p>
        </p:txBody>
      </p:sp>
      <p:sp>
        <p:nvSpPr>
          <p:cNvPr id="30" name="Percurso da carga / interfaces e responsáveis / texto 29">
            <a:extLst xmlns:a="http://schemas.openxmlformats.org/drawingml/2006/main">
              <a:ext uri="{FF2B5EF4-FFF2-40B4-BE49-F238E27FC236}">
                <a16:creationId xmlns:a16="http://schemas.microsoft.com/office/drawing/2014/main" id="{5B40F4DA-643F-409F-891B-783AB162C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6400" y="4591050"/>
            <a:ext cx="1451800" cy="223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Recebimento</a:t>
            </a:r>
          </a:p>
        </p:txBody>
      </p:sp>
      <p:sp>
        <p:nvSpPr>
          <p:cNvPr id="31" name="Percurso da carga / interfaces e responsáveis / texto 30">
            <a:extLst xmlns:a="http://schemas.openxmlformats.org/drawingml/2006/main">
              <a:ext uri="{FF2B5EF4-FFF2-40B4-BE49-F238E27FC236}">
                <a16:creationId xmlns:a16="http://schemas.microsoft.com/office/drawing/2014/main" id="{CB8DD2DB-ACF4-40D3-9F54-B70B685E9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6400" y="5073650"/>
            <a:ext cx="1451800" cy="2088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Entrega e ocorrências</a:t>
            </a:r>
          </a:p>
        </p:txBody>
      </p:sp>
      <p:sp>
        <p:nvSpPr>
          <p:cNvPr id="32" name="Percurso da carga / interfaces e responsáveis / texto 31">
            <a:extLst xmlns:a="http://schemas.openxmlformats.org/drawingml/2006/main">
              <a:ext uri="{FF2B5EF4-FFF2-40B4-BE49-F238E27FC236}">
                <a16:creationId xmlns:a16="http://schemas.microsoft.com/office/drawing/2014/main" id="{9CFF824C-386E-4BF2-B7CC-25758DD8A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26400" y="5962650"/>
            <a:ext cx="1451800" cy="3477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4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4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94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Comprador /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94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94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responsáveis</a:t>
            </a:r>
          </a:p>
        </p:txBody>
      </p:sp>
      <p:sp>
        <p:nvSpPr>
          <p:cNvPr id="33" name="Percurso da carga / interfaces e responsáveis / camada 32">
            <a:extLst xmlns:a="http://schemas.openxmlformats.org/drawingml/2006/main">
              <a:ext uri="{FF2B5EF4-FFF2-40B4-BE49-F238E27FC236}">
                <a16:creationId xmlns:a16="http://schemas.microsoft.com/office/drawing/2014/main" id="{9B016257-76C1-4F4A-AF6F-184EB0579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0600" y="4368800"/>
            <a:ext cx="14518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34" name="Percurso da carga / interfaces e responsáveis / texto 33">
            <a:extLst xmlns:a="http://schemas.openxmlformats.org/drawingml/2006/main">
              <a:ext uri="{FF2B5EF4-FFF2-40B4-BE49-F238E27FC236}">
                <a16:creationId xmlns:a16="http://schemas.microsoft.com/office/drawing/2014/main" id="{6481DCEE-7814-4CA3-BB50-29DBCE3E2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0600" y="4032250"/>
            <a:ext cx="1451800" cy="162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06</a:t>
            </a:r>
          </a:p>
        </p:txBody>
      </p:sp>
      <p:sp>
        <p:nvSpPr>
          <p:cNvPr id="35" name="Percurso da carga / interfaces e responsáveis / texto 34">
            <a:extLst xmlns:a="http://schemas.openxmlformats.org/drawingml/2006/main">
              <a:ext uri="{FF2B5EF4-FFF2-40B4-BE49-F238E27FC236}">
                <a16:creationId xmlns:a16="http://schemas.microsoft.com/office/drawing/2014/main" id="{522D6D95-2425-4AAC-BE73-C6DCA6DE1B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0600" y="4591050"/>
            <a:ext cx="1451800" cy="223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Fechamento</a:t>
            </a:r>
          </a:p>
        </p:txBody>
      </p:sp>
      <p:sp>
        <p:nvSpPr>
          <p:cNvPr id="36" name="Percurso da carga / interfaces e responsáveis / texto 35">
            <a:extLst xmlns:a="http://schemas.openxmlformats.org/drawingml/2006/main">
              <a:ext uri="{FF2B5EF4-FFF2-40B4-BE49-F238E27FC236}">
                <a16:creationId xmlns:a16="http://schemas.microsoft.com/office/drawing/2014/main" id="{221C922B-9D6A-4807-9DBC-671509C53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0600" y="5073650"/>
            <a:ext cx="1451800" cy="39230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Apuração e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0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pendências</a:t>
            </a:r>
          </a:p>
        </p:txBody>
      </p:sp>
      <p:sp>
        <p:nvSpPr>
          <p:cNvPr id="37" name="Percurso da carga / interfaces e responsáveis / texto 36">
            <a:extLst xmlns:a="http://schemas.openxmlformats.org/drawingml/2006/main">
              <a:ext uri="{FF2B5EF4-FFF2-40B4-BE49-F238E27FC236}">
                <a16:creationId xmlns:a16="http://schemas.microsoft.com/office/drawing/2014/main" id="{65407ECB-1C0F-41C1-8DAB-763208F31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30600" y="5962650"/>
            <a:ext cx="1451800" cy="1865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4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4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94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Participantes do negócio</a:t>
            </a:r>
          </a:p>
        </p:txBody>
      </p:sp>
      <p:sp>
        <p:nvSpPr>
          <p:cNvPr id="38" name="Percurso da carga / interfaces e responsáveis / editorial 37">
            <a:extLst xmlns:a="http://schemas.openxmlformats.org/drawingml/2006/main">
              <a:ext uri="{FF2B5EF4-FFF2-40B4-BE49-F238E27FC236}">
                <a16:creationId xmlns:a16="http://schemas.microsoft.com/office/drawing/2014/main" id="{8D188FB9-CC25-45AA-957E-DFEFE5A7B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02450"/>
            <a:ext cx="9472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Origem / confirmação / responsável / próximo marco</a:t>
            </a:r>
          </a:p>
        </p:txBody>
      </p:sp>
    </p:spTree>
    <p:extLst>
      <p:ext uri="{BB962C8B-B14F-4D97-AF65-F5344CB8AC3E}">
        <p14:creationId xmlns:p14="http://schemas.microsoft.com/office/powerpoint/2010/main" val="735409775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E1ECCF8-A5B2-451A-B24B-014F604058D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d006f837f904e8e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Como a Taylor participa / texto 1">
            <a:extLst xmlns:a="http://schemas.openxmlformats.org/drawingml/2006/main">
              <a:ext uri="{FF2B5EF4-FFF2-40B4-BE49-F238E27FC236}">
                <a16:creationId xmlns:a16="http://schemas.microsoft.com/office/drawing/2014/main" id="{69BFFEC1-3203-4335-B1EF-FB0E35E1BA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Como a Taylor participa / texto 2">
            <a:extLst xmlns:a="http://schemas.openxmlformats.org/drawingml/2006/main">
              <a:ext uri="{FF2B5EF4-FFF2-40B4-BE49-F238E27FC236}">
                <a16:creationId xmlns:a16="http://schemas.microsoft.com/office/drawing/2014/main" id="{1A822F11-AD0E-4C27-A7B9-8E2B37D8D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28</a:t>
            </a:r>
          </a:p>
        </p:txBody>
      </p:sp>
      <p:sp>
        <p:nvSpPr>
          <p:cNvPr id="4" name="Como a Taylor participa / texto 3">
            <a:extLst xmlns:a="http://schemas.openxmlformats.org/drawingml/2006/main">
              <a:ext uri="{FF2B5EF4-FFF2-40B4-BE49-F238E27FC236}">
                <a16:creationId xmlns:a16="http://schemas.microsoft.com/office/drawing/2014/main" id="{28B9C4E8-CEF5-48A7-8EF3-09578EE92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35050"/>
            <a:ext cx="45720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06 / EXPORTAÇÃO DE COMMODITIES</a:t>
            </a:r>
          </a:p>
        </p:txBody>
      </p:sp>
      <p:sp>
        <p:nvSpPr>
          <p:cNvPr id="5" name="Como a Taylor participa / texto 4">
            <a:extLst xmlns:a="http://schemas.openxmlformats.org/drawingml/2006/main">
              <a:ext uri="{FF2B5EF4-FFF2-40B4-BE49-F238E27FC236}">
                <a16:creationId xmlns:a16="http://schemas.microsoft.com/office/drawing/2014/main" id="{855F8E58-9D60-4144-99FB-557B41821C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4216400" cy="9580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6400"/>
              </a:lnSpc>
              <a:buNone/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Como a Taylor</a:t>
            </a:r>
          </a:p>
          <a:p xmlns:a="http://schemas.openxmlformats.org/drawingml/2006/main">
            <a:pPr algn="l">
              <a:lnSpc>
                <a:spcPct val="86400"/>
              </a:lnSpc>
              <a:buNone/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participa.</a:t>
            </a:r>
          </a:p>
        </p:txBody>
      </p:sp>
      <p:sp>
        <p:nvSpPr>
          <p:cNvPr id="6" name="Como a Taylor participa / texto 5">
            <a:extLst xmlns:a="http://schemas.openxmlformats.org/drawingml/2006/main">
              <a:ext uri="{FF2B5EF4-FFF2-40B4-BE49-F238E27FC236}">
                <a16:creationId xmlns:a16="http://schemas.microsoft.com/office/drawing/2014/main" id="{10FEE766-EC34-434D-A9E6-F53C14B88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28138"/>
            <a:ext cx="4000500" cy="9072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2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IMAT prepara a capacidade exportadora. Vessel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2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Ready confere a prontidão. Vessel ONE executa 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2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primeiro navio aprovado e Vessel SCALE organiza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2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 continuidade.</a:t>
            </a:r>
          </a:p>
        </p:txBody>
      </p:sp>
      <p:sp>
        <p:nvSpPr>
          <p:cNvPr id="7" name="Como a Taylor participa / body 6">
            <a:extLst xmlns:a="http://schemas.openxmlformats.org/drawingml/2006/main">
              <a:ext uri="{FF2B5EF4-FFF2-40B4-BE49-F238E27FC236}">
                <a16:creationId xmlns:a16="http://schemas.microsoft.com/office/drawing/2014/main" id="{69DB90E6-94E0-43C1-86A1-B2BB47F19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83200" y="1454150"/>
            <a:ext cx="2247200" cy="19182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Trabalhamos no encontro entre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oferta, comprador 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atendimento. Você traz 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produto e o objetivo comercial.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Nós organizamos 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preparação, as abordagens e 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acompanhamento necessários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à frente definida com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sua equipe.</a:t>
            </a:r>
          </a:p>
        </p:txBody>
      </p:sp>
      <p:sp>
        <p:nvSpPr>
          <p:cNvPr id="8" name="Como a Taylor participa / body 7">
            <a:extLst xmlns:a="http://schemas.openxmlformats.org/drawingml/2006/main">
              <a:ext uri="{FF2B5EF4-FFF2-40B4-BE49-F238E27FC236}">
                <a16:creationId xmlns:a16="http://schemas.microsoft.com/office/drawing/2014/main" id="{1370DDE9-98DD-4BF6-8345-AED98CE6EC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35200" y="1454150"/>
            <a:ext cx="2247200" cy="12872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Uma usina pode precisar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apresentar uma linha a uma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indústria; uma cerealista,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responder a uma consulta; uma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comercializadora, desenvolver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novas contas.</a:t>
            </a:r>
          </a:p>
        </p:txBody>
      </p:sp>
      <p:pic>
        <p:nvPic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CC7FF2B-44A9-44A5-BC8D-70BB6547D26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1fc1bee6a8a4d46"/>
          <a:srcRect xmlns:a="http://schemas.openxmlformats.org/drawingml/2006/main" l="0" t="26881" r="0" b="2688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09600" y="4267200"/>
            <a:ext cx="9472800" cy="2463800"/>
          </a:xfrm>
          <a:prstGeom xmlns:a="http://schemas.openxmlformats.org/drawingml/2006/main" prst="rect">
            <a:avLst/>
          </a:prstGeom>
        </p:spPr>
      </p:pic>
      <p:sp>
        <p:nvSpPr>
          <p:cNvPr id="10" name="Como a Taylor participa / caption 9">
            <a:extLst xmlns:a="http://schemas.openxmlformats.org/drawingml/2006/main">
              <a:ext uri="{FF2B5EF4-FFF2-40B4-BE49-F238E27FC236}">
                <a16:creationId xmlns:a16="http://schemas.microsoft.com/office/drawing/2014/main" id="{AAFBD87E-2014-4D3C-B714-8E8A64C4E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13550"/>
            <a:ext cx="94728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 Taylor organiza as interfaces previstas no projeto.</a:t>
            </a:r>
          </a:p>
        </p:txBody>
      </p:sp>
    </p:spTree>
    <p:extLst>
      <p:ext uri="{BB962C8B-B14F-4D97-AF65-F5344CB8AC3E}">
        <p14:creationId xmlns:p14="http://schemas.microsoft.com/office/powerpoint/2010/main" val="1429824307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68CC2ED-5800-4DD3-B9E7-53D743138CD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aa1348055f94a34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Como a Taylor participa / 2 / texto 1">
            <a:extLst xmlns:a="http://schemas.openxmlformats.org/drawingml/2006/main">
              <a:ext uri="{FF2B5EF4-FFF2-40B4-BE49-F238E27FC236}">
                <a16:creationId xmlns:a16="http://schemas.microsoft.com/office/drawing/2014/main" id="{CD9CED67-3AC0-458E-87FF-94B1CAA02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Como a Taylor participa / 2 / texto 2">
            <a:extLst xmlns:a="http://schemas.openxmlformats.org/drawingml/2006/main">
              <a:ext uri="{FF2B5EF4-FFF2-40B4-BE49-F238E27FC236}">
                <a16:creationId xmlns:a16="http://schemas.microsoft.com/office/drawing/2014/main" id="{4A09ED83-44C7-4C64-B481-FD0A968859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29</a:t>
            </a:r>
          </a:p>
        </p:txBody>
      </p:sp>
      <p:sp>
        <p:nvSpPr>
          <p:cNvPr id="4" name="Como a Taylor participa / 2 / texto 3">
            <a:extLst xmlns:a="http://schemas.openxmlformats.org/drawingml/2006/main">
              <a:ext uri="{FF2B5EF4-FFF2-40B4-BE49-F238E27FC236}">
                <a16:creationId xmlns:a16="http://schemas.microsoft.com/office/drawing/2014/main" id="{D1E72B6C-76B9-41BF-A98F-C46E769EE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1850"/>
            <a:ext cx="94728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06 / Como a Taylor participa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1585EDA-E936-41E5-9CA3-2CEE766A63F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47f95fc1f8c491e"/>
          <a:stretch xmlns:a="http://schemas.openxmlformats.org/drawingml/2006/main"/>
        </p:blipFill>
        <p:spPr>
          <a:xfrm xmlns:a="http://schemas.openxmlformats.org/drawingml/2006/main">
            <a:off x="609600" y="1079500"/>
            <a:ext cx="1943100" cy="2428875"/>
          </a:xfrm>
          <a:prstGeom xmlns:a="http://schemas.openxmlformats.org/drawingml/2006/main" prst="rect">
            <a:avLst/>
          </a:prstGeom>
        </p:spPr>
      </p:pic>
      <p:sp>
        <p:nvSpPr>
          <p:cNvPr id="6" name="Como a Taylor participa / 2 / caption 5">
            <a:extLst xmlns:a="http://schemas.openxmlformats.org/drawingml/2006/main">
              <a:ext uri="{FF2B5EF4-FFF2-40B4-BE49-F238E27FC236}">
                <a16:creationId xmlns:a16="http://schemas.microsoft.com/office/drawing/2014/main" id="{77C8900C-C9B9-4594-A444-F143D2D56E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90925"/>
            <a:ext cx="1943100" cy="289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 amostra aproxima o produto das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referências técnicas.</a:t>
            </a:r>
          </a:p>
        </p:txBody>
      </p:sp>
      <p:sp>
        <p:nvSpPr>
          <p:cNvPr id="7" name="Como a Taylor participa / 2 / texto 6">
            <a:extLst xmlns:a="http://schemas.openxmlformats.org/drawingml/2006/main">
              <a:ext uri="{FF2B5EF4-FFF2-40B4-BE49-F238E27FC236}">
                <a16:creationId xmlns:a16="http://schemas.microsoft.com/office/drawing/2014/main" id="{ECFFF9E6-7BC2-41C7-8C1B-C949A1E43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603750"/>
            <a:ext cx="1943100" cy="6234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7600"/>
              </a:lnSpc>
              <a:buNone/>
              <a:defRPr sz="19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19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Contas</a:t>
            </a:r>
          </a:p>
          <a:p xmlns:a="http://schemas.openxmlformats.org/drawingml/2006/main">
            <a:pPr algn="l">
              <a:lnSpc>
                <a:spcPct val="97600"/>
              </a:lnSpc>
              <a:buNone/>
              <a:defRPr sz="19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19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prioritárias.</a:t>
            </a:r>
          </a:p>
        </p:txBody>
      </p:sp>
      <p:sp>
        <p:nvSpPr>
          <p:cNvPr id="8" name="Como a Taylor participa / 2 / body 7">
            <a:extLst xmlns:a="http://schemas.openxmlformats.org/drawingml/2006/main">
              <a:ext uri="{FF2B5EF4-FFF2-40B4-BE49-F238E27FC236}">
                <a16:creationId xmlns:a16="http://schemas.microsoft.com/office/drawing/2014/main" id="{D6C50307-AA91-43EF-A7EE-7AFB32264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32100" y="1060450"/>
            <a:ext cx="3472750" cy="29697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Quando você precisa construir uma atuação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exportadora própria, a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preparação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exportadora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reúne oferta, pessoas, informações 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procedimentos. No IMAT, examinamos 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capacidade existente e organizamos quatro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etapas: Clareza, Organização, Alternativa Real 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Prontidão para Exportar. Sua equipe identifica 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que pode oferecer, o que precisa confirmar 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quem responde por cada frente. O trabalho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reúne a preparação comercial e operacional, 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comparação econômica e os procedimentos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previstos no projeto. Cada entrega e seu critério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 conclusão são definidos conforme o alcance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contratado. [1]</a:t>
            </a:r>
          </a:p>
        </p:txBody>
      </p:sp>
      <p:sp>
        <p:nvSpPr>
          <p:cNvPr id="9" name="Como a Taylor participa / 2 / body 8">
            <a:extLst xmlns:a="http://schemas.openxmlformats.org/drawingml/2006/main">
              <a:ext uri="{FF2B5EF4-FFF2-40B4-BE49-F238E27FC236}">
                <a16:creationId xmlns:a16="http://schemas.microsoft.com/office/drawing/2014/main" id="{3F3B0B7D-ED8B-4062-94C6-0814483B4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9650" y="1060450"/>
            <a:ext cx="3472750" cy="27594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 preparação deve resultar em materiais úteis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ao negócio. Diagnóstico, oferta de referência 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plano mostram as questões a resolver. A conta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econômica, os recursos e a programação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ajudam a examinar a alternativa em avaliação.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Vessel Ready é o marco de prontidão: confere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requisitos, testes, responsáveis e impedimentos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críticos antes de um novo compromisso. Não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substitui a aprovação da empresa nem ativa 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execução por si só. A proposta identifica o que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precisa estar confirmado para avançar, o que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deve ser ajustado e o que ainda impede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 operação.</a:t>
            </a:r>
          </a:p>
        </p:txBody>
      </p:sp>
    </p:spTree>
    <p:extLst>
      <p:ext uri="{BB962C8B-B14F-4D97-AF65-F5344CB8AC3E}">
        <p14:creationId xmlns:p14="http://schemas.microsoft.com/office/powerpoint/2010/main" val="176198788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C643A5-DE48-4F3B-B483-89376E10A2B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45fe6c23654463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Como a Taylor participa / 3 / texto 1">
            <a:extLst xmlns:a="http://schemas.openxmlformats.org/drawingml/2006/main">
              <a:ext uri="{FF2B5EF4-FFF2-40B4-BE49-F238E27FC236}">
                <a16:creationId xmlns:a16="http://schemas.microsoft.com/office/drawing/2014/main" id="{F49B89C9-E4A4-48D8-B12C-3921BA08A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Como a Taylor participa / 3 / texto 2">
            <a:extLst xmlns:a="http://schemas.openxmlformats.org/drawingml/2006/main">
              <a:ext uri="{FF2B5EF4-FFF2-40B4-BE49-F238E27FC236}">
                <a16:creationId xmlns:a16="http://schemas.microsoft.com/office/drawing/2014/main" id="{F73F6072-FF8D-4D76-8D04-0EC66500D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30</a:t>
            </a:r>
          </a:p>
        </p:txBody>
      </p:sp>
      <p:sp>
        <p:nvSpPr>
          <p:cNvPr id="4" name="Como a Taylor participa / 3 / texto 3">
            <a:extLst xmlns:a="http://schemas.openxmlformats.org/drawingml/2006/main">
              <a:ext uri="{FF2B5EF4-FFF2-40B4-BE49-F238E27FC236}">
                <a16:creationId xmlns:a16="http://schemas.microsoft.com/office/drawing/2014/main" id="{B7927AA4-6F84-4194-9EE8-67CBCF5FE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1850"/>
            <a:ext cx="94728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06 / Como a Taylor participa</a:t>
            </a:r>
          </a:p>
        </p:txBody>
      </p:sp>
      <p:pic>
        <p:nvPic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81FF0BE-C2BE-432B-A197-267A97C998F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8df6cae38e45b2"/>
          <a:stretch xmlns:a="http://schemas.openxmlformats.org/drawingml/2006/main"/>
        </p:blipFill>
        <p:spPr>
          <a:xfrm xmlns:a="http://schemas.openxmlformats.org/drawingml/2006/main">
            <a:off x="609600" y="1257300"/>
            <a:ext cx="3683000" cy="4603750"/>
          </a:xfrm>
          <a:prstGeom xmlns:a="http://schemas.openxmlformats.org/drawingml/2006/main" prst="rect">
            <a:avLst/>
          </a:prstGeom>
        </p:spPr>
      </p:pic>
      <p:sp>
        <p:nvSpPr>
          <p:cNvPr id="6" name="Como a Taylor participa / 3 / caption 5">
            <a:extLst xmlns:a="http://schemas.openxmlformats.org/drawingml/2006/main">
              <a:ext uri="{FF2B5EF4-FFF2-40B4-BE49-F238E27FC236}">
                <a16:creationId xmlns:a16="http://schemas.microsoft.com/office/drawing/2014/main" id="{5034F85B-A662-417A-8D93-D5BE0DE09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43600"/>
            <a:ext cx="3683000" cy="289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As etapas precisam formar um percurso comercial 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operacional coerente.</a:t>
            </a:r>
          </a:p>
        </p:txBody>
      </p:sp>
      <p:sp>
        <p:nvSpPr>
          <p:cNvPr id="7" name="Como a Taylor participa / 3 / texto 6">
            <a:extLst xmlns:a="http://schemas.openxmlformats.org/drawingml/2006/main">
              <a:ext uri="{FF2B5EF4-FFF2-40B4-BE49-F238E27FC236}">
                <a16:creationId xmlns:a16="http://schemas.microsoft.com/office/drawing/2014/main" id="{62CB929C-09B9-49DC-832F-A1D134210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61760"/>
            <a:ext cx="3683000" cy="2854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7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7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175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Você mantém a autoridade.</a:t>
            </a:r>
          </a:p>
        </p:txBody>
      </p:sp>
      <p:sp>
        <p:nvSpPr>
          <p:cNvPr id="8" name="Como a Taylor participa / 3 / body 7">
            <a:extLst xmlns:a="http://schemas.openxmlformats.org/drawingml/2006/main">
              <a:ext uri="{FF2B5EF4-FFF2-40B4-BE49-F238E27FC236}">
                <a16:creationId xmlns:a16="http://schemas.microsoft.com/office/drawing/2014/main" id="{26D50D6C-E7E0-4A9B-82EA-B53A482F1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1238250"/>
            <a:ext cx="4940300" cy="2128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 desenvolvimento comercial começa com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contas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prioritárias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compatíveis com a oferta e com a capacidade de atendimento.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Organizamos as abordagens, propostas e acompanhamentos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previstos no projeto. A MESA Internacional atua de forma transversal,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desde a preparação: reúne contraparte, objetivo, conta econômica,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recursos, riscos e plano de execução para avaliar cada oportunidade.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As pessoas autorizadas decidem se o negócio deve avançar, ser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ajustado ou não prosseguir. O interesse de um comprador é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examinado junto às condições atuais do fornecimento e à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possibilidade de cumprir o compromisso.</a:t>
            </a:r>
          </a:p>
        </p:txBody>
      </p:sp>
      <p:sp>
        <p:nvSpPr>
          <p:cNvPr id="9" name="Como a Taylor participa / 3 / body 8">
            <a:extLst xmlns:a="http://schemas.openxmlformats.org/drawingml/2006/main">
              <a:ext uri="{FF2B5EF4-FFF2-40B4-BE49-F238E27FC236}">
                <a16:creationId xmlns:a16="http://schemas.microsoft.com/office/drawing/2014/main" id="{233C6673-CF1B-47B7-8CFD-94EBDB5D8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3531870"/>
            <a:ext cx="4940300" cy="1707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 a preparação conferida e a operação aprovada, Vessel ONE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coordena o primeiro navio contratado. Produto na origem, contratos,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formação do lote, qualidade, recursos, logística e documentos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entram na mesma agenda. Transportadores, agentes, terminais 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armazéns confirmam suas responsabilidades e programação. O ciclo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acompanha o recebimento e a apuração previstos no escopo.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Preparação e execução têm entregas e aprovação próprias; uma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etapa não autoriza automaticamente a seguinte. [2]</a:t>
            </a:r>
          </a:p>
        </p:txBody>
      </p:sp>
    </p:spTree>
    <p:extLst>
      <p:ext uri="{BB962C8B-B14F-4D97-AF65-F5344CB8AC3E}">
        <p14:creationId xmlns:p14="http://schemas.microsoft.com/office/powerpoint/2010/main" val="634604083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016F82A-F619-49DA-B619-5C7166C5110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705f2f11f0b4e73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Como a Taylor participa / 4 / texto 1">
            <a:extLst xmlns:a="http://schemas.openxmlformats.org/drawingml/2006/main">
              <a:ext uri="{FF2B5EF4-FFF2-40B4-BE49-F238E27FC236}">
                <a16:creationId xmlns:a16="http://schemas.microsoft.com/office/drawing/2014/main" id="{B517831B-2EBC-442B-8FBE-C446F63CD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Como a Taylor participa / 4 / texto 2">
            <a:extLst xmlns:a="http://schemas.openxmlformats.org/drawingml/2006/main">
              <a:ext uri="{FF2B5EF4-FFF2-40B4-BE49-F238E27FC236}">
                <a16:creationId xmlns:a16="http://schemas.microsoft.com/office/drawing/2014/main" id="{EB526E4C-ABBA-48B4-8E72-3B0F436F1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31</a:t>
            </a:r>
          </a:p>
        </p:txBody>
      </p:sp>
      <p:sp>
        <p:nvSpPr>
          <p:cNvPr id="4" name="Como a Taylor participa / 4 / texto 3">
            <a:extLst xmlns:a="http://schemas.openxmlformats.org/drawingml/2006/main">
              <a:ext uri="{FF2B5EF4-FFF2-40B4-BE49-F238E27FC236}">
                <a16:creationId xmlns:a16="http://schemas.microsoft.com/office/drawing/2014/main" id="{4A364F40-9B27-429D-A84E-2F23E2902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1850"/>
            <a:ext cx="94728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06 / Como a Taylor participa</a:t>
            </a:r>
          </a:p>
        </p:txBody>
      </p:sp>
      <p:sp>
        <p:nvSpPr>
          <p:cNvPr id="5" name="Como a Taylor participa / 4 / camada 4">
            <a:extLst xmlns:a="http://schemas.openxmlformats.org/drawingml/2006/main">
              <a:ext uri="{FF2B5EF4-FFF2-40B4-BE49-F238E27FC236}">
                <a16:creationId xmlns:a16="http://schemas.microsoft.com/office/drawing/2014/main" id="{318FC819-B8CE-4EDC-863C-F56BE77C1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82700"/>
            <a:ext cx="29290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6" name="Como a Taylor participa / 4 / texto 5">
            <a:extLst xmlns:a="http://schemas.openxmlformats.org/drawingml/2006/main">
              <a:ext uri="{FF2B5EF4-FFF2-40B4-BE49-F238E27FC236}">
                <a16:creationId xmlns:a16="http://schemas.microsoft.com/office/drawing/2014/main" id="{672E4522-6FA1-4039-BF1E-A5B5F2A2C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79550"/>
            <a:ext cx="2929000" cy="2463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4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145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IMAT / Vessel Ready</a:t>
            </a:r>
          </a:p>
        </p:txBody>
      </p:sp>
      <p:sp>
        <p:nvSpPr>
          <p:cNvPr id="7" name="Como a Taylor participa / 4 / camada 6">
            <a:extLst xmlns:a="http://schemas.openxmlformats.org/drawingml/2006/main">
              <a:ext uri="{FF2B5EF4-FFF2-40B4-BE49-F238E27FC236}">
                <a16:creationId xmlns:a16="http://schemas.microsoft.com/office/drawing/2014/main" id="{2266C583-D2CC-4F99-9EC0-858CA0662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7200" y="1282700"/>
            <a:ext cx="29290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Como a Taylor participa / 4 / texto 7">
            <a:extLst xmlns:a="http://schemas.openxmlformats.org/drawingml/2006/main">
              <a:ext uri="{FF2B5EF4-FFF2-40B4-BE49-F238E27FC236}">
                <a16:creationId xmlns:a16="http://schemas.microsoft.com/office/drawing/2014/main" id="{F80704CE-E11F-4470-9C40-C5862653E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67200" y="1479550"/>
            <a:ext cx="2929000" cy="2463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4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145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Vessel ONE</a:t>
            </a:r>
          </a:p>
        </p:txBody>
      </p:sp>
      <p:sp>
        <p:nvSpPr>
          <p:cNvPr id="9" name="Como a Taylor participa / 4 / camada 8">
            <a:extLst xmlns:a="http://schemas.openxmlformats.org/drawingml/2006/main">
              <a:ext uri="{FF2B5EF4-FFF2-40B4-BE49-F238E27FC236}">
                <a16:creationId xmlns:a16="http://schemas.microsoft.com/office/drawing/2014/main" id="{C2C01F5A-58EA-4BCF-8FDC-B81DEF0C56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800" y="1282700"/>
            <a:ext cx="29290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10" name="Como a Taylor participa / 4 / texto 9">
            <a:extLst xmlns:a="http://schemas.openxmlformats.org/drawingml/2006/main">
              <a:ext uri="{FF2B5EF4-FFF2-40B4-BE49-F238E27FC236}">
                <a16:creationId xmlns:a16="http://schemas.microsoft.com/office/drawing/2014/main" id="{82C91BD1-8859-4744-A3F4-3B37F3D7D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800" y="1479550"/>
            <a:ext cx="2929000" cy="2463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4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145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Vessel SCALE</a:t>
            </a:r>
          </a:p>
        </p:txBody>
      </p:sp>
      <p:sp>
        <p:nvSpPr>
          <p:cNvPr id="11" name="Como a Taylor participa / 4 / texto 10">
            <a:extLst xmlns:a="http://schemas.openxmlformats.org/drawingml/2006/main">
              <a:ext uri="{FF2B5EF4-FFF2-40B4-BE49-F238E27FC236}">
                <a16:creationId xmlns:a16="http://schemas.microsoft.com/office/drawing/2014/main" id="{04BA7B83-F1EF-4EDD-9898-D86A4A0D0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012950"/>
            <a:ext cx="9472800" cy="1987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0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0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MESA transversal. Ready é marco de prontidão; cada avanço depende de aprovação.</a:t>
            </a:r>
          </a:p>
        </p:txBody>
      </p:sp>
      <p:sp>
        <p:nvSpPr>
          <p:cNvPr id="12" name="Como a Taylor participa / 4 / body 11">
            <a:extLst xmlns:a="http://schemas.openxmlformats.org/drawingml/2006/main">
              <a:ext uri="{FF2B5EF4-FFF2-40B4-BE49-F238E27FC236}">
                <a16:creationId xmlns:a16="http://schemas.microsoft.com/office/drawing/2014/main" id="{E7A19166-6080-49D5-A485-E9E125EE4D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22550"/>
            <a:ext cx="4584000" cy="2128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Vessel SCALE organiza a continuidade após a experiência do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ciclo. Custos, prazos, desempenho dos participantes,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relacionamento com compradores e resultado apurado orientam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os negócios seguintes. As oportunidades retornam à MESA com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condições atualizadas, recursos necessários e responsáveis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definidos. A ampliação depende da capacidade demonstrada 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das decisões da empresa. A jornada aproveita o que sua equipe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já construiu, identifica lacunas e estabelece os critérios para 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próximo compromisso. Experiência anterior é uma base 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avaliação; não dispensa a confirmação das condições atuais.</a:t>
            </a:r>
          </a:p>
        </p:txBody>
      </p:sp>
      <p:sp>
        <p:nvSpPr>
          <p:cNvPr id="13" name="Como a Taylor participa / 4 / body 12">
            <a:extLst xmlns:a="http://schemas.openxmlformats.org/drawingml/2006/main">
              <a:ext uri="{FF2B5EF4-FFF2-40B4-BE49-F238E27FC236}">
                <a16:creationId xmlns:a16="http://schemas.microsoft.com/office/drawing/2014/main" id="{29D00286-8E11-4598-9873-6B016ABAF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400" y="2622550"/>
            <a:ext cx="4584000" cy="17078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acompanhamento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reúne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conta,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proposta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operação.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Sua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Marca International é um programa personalizado de atuação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internacional da empresa. Oferta, desenvolvimento comercial,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presença operacional, contratos, responsabilidades 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continuidade são dimensionados conforme o contexto. Sua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participação é definida pelas necessidades do projeto e pode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reunir as especialidades previstas no escopo, com estrutura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jurídica quando aplicável.</a:t>
            </a:r>
          </a:p>
        </p:txBody>
      </p:sp>
      <p:sp>
        <p:nvSpPr>
          <p:cNvPr id="14" name="Como a Taylor participa / 4 / body 13">
            <a:extLst xmlns:a="http://schemas.openxmlformats.org/drawingml/2006/main">
              <a:ext uri="{FF2B5EF4-FFF2-40B4-BE49-F238E27FC236}">
                <a16:creationId xmlns:a16="http://schemas.microsoft.com/office/drawing/2014/main" id="{7796F59D-68F5-4BA8-8300-6C7771770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400" y="4495546"/>
            <a:ext cx="4584000" cy="2128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Você deve reconhecer o andamento do trabalho em cada etapa.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No IMAT, observe quais condições foram esclarecidas e quais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continuam abertas. Em Vessel Ready, confira os requisitos 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prontidão e as pendências. Em Vessel ONE, acompanhe os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marcos, as ocorrências, o recebimento e a apuração do ciclo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contratado. Na continuidade Vessel SCALE, avalie o que precisa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mudar para os negócios seguintes. A MESA sustenta a análise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das oportunidades ao longo desse percurso, com autoridade 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responsabilidades definidas. As entregas e as condições 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ativação devem estar claras na proposta.</a:t>
            </a:r>
          </a:p>
        </p:txBody>
      </p:sp>
    </p:spTree>
    <p:extLst>
      <p:ext uri="{BB962C8B-B14F-4D97-AF65-F5344CB8AC3E}">
        <p14:creationId xmlns:p14="http://schemas.microsoft.com/office/powerpoint/2010/main" val="138865289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D466C2-DE6C-4E2C-B20A-7F92403E0182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bb8007d1ba4b91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erguntas antes da decisão / texto 1">
            <a:extLst xmlns:a="http://schemas.openxmlformats.org/drawingml/2006/main">
              <a:ext uri="{FF2B5EF4-FFF2-40B4-BE49-F238E27FC236}">
                <a16:creationId xmlns:a16="http://schemas.microsoft.com/office/drawing/2014/main" id="{7B511879-E672-40BB-A29B-9A9CA8553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Perguntas antes da decisão / texto 2">
            <a:extLst xmlns:a="http://schemas.openxmlformats.org/drawingml/2006/main">
              <a:ext uri="{FF2B5EF4-FFF2-40B4-BE49-F238E27FC236}">
                <a16:creationId xmlns:a16="http://schemas.microsoft.com/office/drawing/2014/main" id="{A3EB6410-256A-4DD4-84F3-338A04D94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32</a:t>
            </a:r>
          </a:p>
        </p:txBody>
      </p:sp>
      <p:sp>
        <p:nvSpPr>
          <p:cNvPr id="4" name="Perguntas antes da decisão / texto 3">
            <a:extLst xmlns:a="http://schemas.openxmlformats.org/drawingml/2006/main">
              <a:ext uri="{FF2B5EF4-FFF2-40B4-BE49-F238E27FC236}">
                <a16:creationId xmlns:a16="http://schemas.microsoft.com/office/drawing/2014/main" id="{D546B8CA-59A7-4BDE-97B3-2FEA8B857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35050"/>
            <a:ext cx="45720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07 / EXPORTAÇÃO DE COMMODITIES</a:t>
            </a:r>
          </a:p>
        </p:txBody>
      </p:sp>
      <p:sp>
        <p:nvSpPr>
          <p:cNvPr id="5" name="Perguntas antes da decisão / texto 4">
            <a:extLst xmlns:a="http://schemas.openxmlformats.org/drawingml/2006/main">
              <a:ext uri="{FF2B5EF4-FFF2-40B4-BE49-F238E27FC236}">
                <a16:creationId xmlns:a16="http://schemas.microsoft.com/office/drawing/2014/main" id="{420F4AC7-66CC-466E-BAA2-FA5083E74E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14450"/>
            <a:ext cx="4902200" cy="930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6400"/>
              </a:lnSpc>
              <a:buNone/>
              <a:defRPr sz="3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Perguntas antes</a:t>
            </a:r>
          </a:p>
          <a:p xmlns:a="http://schemas.openxmlformats.org/drawingml/2006/main">
            <a:pPr algn="l">
              <a:lnSpc>
                <a:spcPct val="86400"/>
              </a:lnSpc>
              <a:buNone/>
              <a:defRPr sz="3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da decisão.</a:t>
            </a:r>
          </a:p>
        </p:txBody>
      </p:sp>
      <p:sp>
        <p:nvSpPr>
          <p:cNvPr id="6" name="Perguntas antes da decisão / texto 5">
            <a:extLst xmlns:a="http://schemas.openxmlformats.org/drawingml/2006/main">
              <a:ext uri="{FF2B5EF4-FFF2-40B4-BE49-F238E27FC236}">
                <a16:creationId xmlns:a16="http://schemas.microsoft.com/office/drawing/2014/main" id="{22532F58-8F34-48BB-88F5-A2AC7A08E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24506"/>
            <a:ext cx="4089400" cy="692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2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Começar, desenvolver um comprador ou coordenar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2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uma atuação existente são necessidades diferentes.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2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 conversa precisa reconhecer a sua.</a:t>
            </a:r>
          </a:p>
        </p:txBody>
      </p:sp>
      <p:sp>
        <p:nvSpPr>
          <p:cNvPr id="7" name="Perguntas antes da decisão / body 6">
            <a:extLst xmlns:a="http://schemas.openxmlformats.org/drawingml/2006/main">
              <a:ext uri="{FF2B5EF4-FFF2-40B4-BE49-F238E27FC236}">
                <a16:creationId xmlns:a16="http://schemas.microsoft.com/office/drawing/2014/main" id="{F0FDBD26-E244-4C00-80CA-FF0D64894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73550"/>
            <a:ext cx="4381500" cy="12872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Para avaliar uma nova exportação, comece por uma oferta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delimitada: commodity, origem, referência técnica, volume 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janela. Traga a programação que sua equipe conhece e as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questões que ainda dependem da origem ou do atendimento.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Essa base permite organizar a apresentação e discutir os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requisitos com os interlocutores envolvidos.</a:t>
            </a:r>
          </a:p>
        </p:txBody>
      </p:sp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385EF5-4939-4742-A53D-14C00FE2F8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ebffcd174db464f"/>
          <a:stretch xmlns:a="http://schemas.openxmlformats.org/drawingml/2006/main"/>
        </p:blipFill>
        <p:spPr>
          <a:xfrm xmlns:a="http://schemas.openxmlformats.org/drawingml/2006/main">
            <a:off x="6032500" y="1131888"/>
            <a:ext cx="4051300" cy="5064125"/>
          </a:xfrm>
          <a:prstGeom xmlns:a="http://schemas.openxmlformats.org/drawingml/2006/main" prst="rect">
            <a:avLst/>
          </a:prstGeom>
        </p:spPr>
      </p:pic>
      <p:sp>
        <p:nvSpPr>
          <p:cNvPr id="9" name="Perguntas antes da decisão / caption 8">
            <a:extLst xmlns:a="http://schemas.openxmlformats.org/drawingml/2006/main">
              <a:ext uri="{FF2B5EF4-FFF2-40B4-BE49-F238E27FC236}">
                <a16:creationId xmlns:a16="http://schemas.microsoft.com/office/drawing/2014/main" id="{4CFF4C64-95F4-4437-8FE6-351A7F1EE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2500" y="6278563"/>
            <a:ext cx="40513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 referência técnica acompanha a apresentação do líquido.</a:t>
            </a:r>
          </a:p>
        </p:txBody>
      </p:sp>
    </p:spTree>
    <p:extLst>
      <p:ext uri="{BB962C8B-B14F-4D97-AF65-F5344CB8AC3E}">
        <p14:creationId xmlns:p14="http://schemas.microsoft.com/office/powerpoint/2010/main" val="389637749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045E2A-E092-4BE5-BFDC-45E867F5D2E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51bbfa07c14c4d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erguntas antes da decisão / 2 / texto 1">
            <a:extLst xmlns:a="http://schemas.openxmlformats.org/drawingml/2006/main">
              <a:ext uri="{FF2B5EF4-FFF2-40B4-BE49-F238E27FC236}">
                <a16:creationId xmlns:a16="http://schemas.microsoft.com/office/drawing/2014/main" id="{4DD7DD97-B19B-4928-BEF6-158AAA626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Perguntas antes da decisão / 2 / texto 2">
            <a:extLst xmlns:a="http://schemas.openxmlformats.org/drawingml/2006/main">
              <a:ext uri="{FF2B5EF4-FFF2-40B4-BE49-F238E27FC236}">
                <a16:creationId xmlns:a16="http://schemas.microsoft.com/office/drawing/2014/main" id="{459D7F6B-BEB3-4AE8-9DBF-654E9C3C4A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33</a:t>
            </a:r>
          </a:p>
        </p:txBody>
      </p:sp>
      <p:sp>
        <p:nvSpPr>
          <p:cNvPr id="4" name="Perguntas antes da decisão / 2 / texto 3">
            <a:extLst xmlns:a="http://schemas.openxmlformats.org/drawingml/2006/main">
              <a:ext uri="{FF2B5EF4-FFF2-40B4-BE49-F238E27FC236}">
                <a16:creationId xmlns:a16="http://schemas.microsoft.com/office/drawing/2014/main" id="{8B51CEE9-AF21-4287-BEF0-ABCB9985A8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31850"/>
            <a:ext cx="9472800" cy="1574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07 / Perguntas antes da decisão</a:t>
            </a:r>
          </a:p>
        </p:txBody>
      </p:sp>
      <p:sp>
        <p:nvSpPr>
          <p:cNvPr id="5" name="Perguntas antes da decisão / 2 / texto 4">
            <a:extLst xmlns:a="http://schemas.openxmlformats.org/drawingml/2006/main">
              <a:ext uri="{FF2B5EF4-FFF2-40B4-BE49-F238E27FC236}">
                <a16:creationId xmlns:a16="http://schemas.microsoft.com/office/drawing/2014/main" id="{07F627AC-9BAE-47AE-BE1B-6C45510E7D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317500" cy="1549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5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01</a:t>
            </a:r>
          </a:p>
        </p:txBody>
      </p:sp>
      <p:sp>
        <p:nvSpPr>
          <p:cNvPr id="6" name="Perguntas antes da decisão / 2 / texto 5">
            <a:extLst xmlns:a="http://schemas.openxmlformats.org/drawingml/2006/main">
              <a:ext uri="{FF2B5EF4-FFF2-40B4-BE49-F238E27FC236}">
                <a16:creationId xmlns:a16="http://schemas.microsoft.com/office/drawing/2014/main" id="{5BF8FE10-537C-4341-A321-CAA5A6AB7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9500" y="1098550"/>
            <a:ext cx="1822100" cy="2616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5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5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Oferta</a:t>
            </a:r>
          </a:p>
        </p:txBody>
      </p:sp>
      <p:sp>
        <p:nvSpPr>
          <p:cNvPr id="7" name="Perguntas antes da decisão / 2 / texto 6">
            <a:extLst xmlns:a="http://schemas.openxmlformats.org/drawingml/2006/main">
              <a:ext uri="{FF2B5EF4-FFF2-40B4-BE49-F238E27FC236}">
                <a16:creationId xmlns:a16="http://schemas.microsoft.com/office/drawing/2014/main" id="{AC480C8E-D468-48F2-AE01-C807D01FB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77800" y="1123950"/>
            <a:ext cx="317500" cy="1549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5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02</a:t>
            </a:r>
          </a:p>
        </p:txBody>
      </p:sp>
      <p:sp>
        <p:nvSpPr>
          <p:cNvPr id="8" name="Perguntas antes da decisão / 2 / texto 7">
            <a:extLst xmlns:a="http://schemas.openxmlformats.org/drawingml/2006/main">
              <a:ext uri="{FF2B5EF4-FFF2-40B4-BE49-F238E27FC236}">
                <a16:creationId xmlns:a16="http://schemas.microsoft.com/office/drawing/2014/main" id="{61497596-E998-4070-BD98-130D7B4BF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7700" y="1098550"/>
            <a:ext cx="1822100" cy="2616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5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5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Referências</a:t>
            </a:r>
          </a:p>
        </p:txBody>
      </p:sp>
      <p:sp>
        <p:nvSpPr>
          <p:cNvPr id="9" name="Perguntas antes da decisão / 2 / texto 8">
            <a:extLst xmlns:a="http://schemas.openxmlformats.org/drawingml/2006/main">
              <a:ext uri="{FF2B5EF4-FFF2-40B4-BE49-F238E27FC236}">
                <a16:creationId xmlns:a16="http://schemas.microsoft.com/office/drawing/2014/main" id="{F7CA01AC-859A-4B6C-AAD4-97D9BFAF9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46000" y="1123950"/>
            <a:ext cx="317500" cy="1549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5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03</a:t>
            </a:r>
          </a:p>
        </p:txBody>
      </p:sp>
      <p:sp>
        <p:nvSpPr>
          <p:cNvPr id="10" name="Perguntas antes da decisão / 2 / texto 9">
            <a:extLst xmlns:a="http://schemas.openxmlformats.org/drawingml/2006/main">
              <a:ext uri="{FF2B5EF4-FFF2-40B4-BE49-F238E27FC236}">
                <a16:creationId xmlns:a16="http://schemas.microsoft.com/office/drawing/2014/main" id="{C0D1AEFC-CC95-4DB4-9EFA-9A9ACF9E3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5900" y="1098550"/>
            <a:ext cx="1822100" cy="2616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5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5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Atendimento</a:t>
            </a:r>
          </a:p>
        </p:txBody>
      </p:sp>
      <p:sp>
        <p:nvSpPr>
          <p:cNvPr id="11" name="Perguntas antes da decisão / 2 / texto 10">
            <a:extLst xmlns:a="http://schemas.openxmlformats.org/drawingml/2006/main">
              <a:ext uri="{FF2B5EF4-FFF2-40B4-BE49-F238E27FC236}">
                <a16:creationId xmlns:a16="http://schemas.microsoft.com/office/drawing/2014/main" id="{DA18860B-8E55-4520-8BC9-FB62A2A7A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4200" y="1123950"/>
            <a:ext cx="317500" cy="1549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5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04</a:t>
            </a:r>
          </a:p>
        </p:txBody>
      </p:sp>
      <p:sp>
        <p:nvSpPr>
          <p:cNvPr id="12" name="Perguntas antes da decisão / 2 / texto 11">
            <a:extLst xmlns:a="http://schemas.openxmlformats.org/drawingml/2006/main">
              <a:ext uri="{FF2B5EF4-FFF2-40B4-BE49-F238E27FC236}">
                <a16:creationId xmlns:a16="http://schemas.microsoft.com/office/drawing/2014/main" id="{1FCC0E2F-10BE-41A8-A9F6-5C34CB0E20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84100" y="1098550"/>
            <a:ext cx="1822100" cy="2616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5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5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Escopo</a:t>
            </a:r>
          </a:p>
        </p:txBody>
      </p:sp>
      <p:sp>
        <p:nvSpPr>
          <p:cNvPr id="13" name="Perguntas antes da decisão / 2 / camada 12">
            <a:extLst xmlns:a="http://schemas.openxmlformats.org/drawingml/2006/main">
              <a:ext uri="{FF2B5EF4-FFF2-40B4-BE49-F238E27FC236}">
                <a16:creationId xmlns:a16="http://schemas.microsoft.com/office/drawing/2014/main" id="{03F684EF-71A1-4045-BFEB-327E64A22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600200"/>
            <a:ext cx="94728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14" name="Perguntas antes da decisão / 2 / body 13">
            <a:extLst xmlns:a="http://schemas.openxmlformats.org/drawingml/2006/main">
              <a:ext uri="{FF2B5EF4-FFF2-40B4-BE49-F238E27FC236}">
                <a16:creationId xmlns:a16="http://schemas.microsoft.com/office/drawing/2014/main" id="{934FC491-78FC-4ED5-9806-1834EC706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49450"/>
            <a:ext cx="4584000" cy="2128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Se você já tem um comprador ou recebeu uma consulta, vale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começar pelo pedido que está sobre a mesa. Qual commodity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foi solicitada? Quais características e condições de entrega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foram informadas? Quem participa da decisão de compra? Nós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podemos organizar a comparação entre essa demanda e a sua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oferta, conforme o trabalho acordado. A existência de um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contato não resolve disponibilidade, logística ou condições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comerciais. Também precisamos distinguir uma manifestação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 interesse de uma proposta em discussão e de um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compromisso efetivamente assumido pelos participantes.</a:t>
            </a:r>
          </a:p>
        </p:txBody>
      </p:sp>
      <p:sp>
        <p:nvSpPr>
          <p:cNvPr id="15" name="Perguntas antes da decisão / 2 / body 14">
            <a:extLst xmlns:a="http://schemas.openxmlformats.org/drawingml/2006/main">
              <a:ext uri="{FF2B5EF4-FFF2-40B4-BE49-F238E27FC236}">
                <a16:creationId xmlns:a16="http://schemas.microsoft.com/office/drawing/2014/main" id="{5EA0F67A-95D4-4B1A-B593-A95EF847D7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43070"/>
            <a:ext cx="4584000" cy="23388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Se você já exporta, sua experiência orienta o ponto de partida.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Podemos examinar uma oferta preparada, contas em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desenvolvimento ou uma operação que precisa 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coordenação. O IMAT aproveita a base existente e trata as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lacunas identificadas; Vessel Ready confere as condições para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 próximo compromisso. A execução Vessel ONE e 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continuidade Vessel SCALE são dimensionadas conforme 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objetivo e a aprovação da empresa. A MESA Internacional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acompanha a avaliação das oportunidades em todas essas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frentes. O escopo contratado deve refletir o trabalho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necessário, sem repetir atividades que sua equipe já domina.</a:t>
            </a:r>
          </a:p>
        </p:txBody>
      </p:sp>
      <p:sp>
        <p:nvSpPr>
          <p:cNvPr id="16" name="Perguntas antes da decisão / 2 / body 15">
            <a:extLst xmlns:a="http://schemas.openxmlformats.org/drawingml/2006/main">
              <a:ext uri="{FF2B5EF4-FFF2-40B4-BE49-F238E27FC236}">
                <a16:creationId xmlns:a16="http://schemas.microsoft.com/office/drawing/2014/main" id="{016770C1-3FCC-44BB-853F-23A30F1C2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400" y="1949450"/>
            <a:ext cx="4584000" cy="23388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Se as referências do lote ou da oferta ainda estão incompletas,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traga o que você conhece e explique a origem dessas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informações. Precisamos distinguir um dado confirmado de uma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condição que será verificada com a usina, o produtor ou 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originador. Um catálogo indica produtos que podem entrar na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consulta; ele não comprova disponibilidade para uma operação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específica. [3] Nós organizamos as questões que merecem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aprofundamento, sem completar a oferta por suposição. 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compromisso apresentado ao buyer deve corresponder ao que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você e os responsáveis pelo fornecimento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conseguem confirmar.</a:t>
            </a:r>
          </a:p>
        </p:txBody>
      </p:sp>
      <p:sp>
        <p:nvSpPr>
          <p:cNvPr id="17" name="Perguntas antes da decisão / 2 / body 16">
            <a:extLst xmlns:a="http://schemas.openxmlformats.org/drawingml/2006/main">
              <a:ext uri="{FF2B5EF4-FFF2-40B4-BE49-F238E27FC236}">
                <a16:creationId xmlns:a16="http://schemas.microsoft.com/office/drawing/2014/main" id="{5339F91F-493F-4498-A24C-9E91B68E36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400" y="4453382"/>
            <a:ext cx="4584000" cy="12872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Antes de contratar, examine quais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atividades,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entregas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responsabilidades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 Taylor propõe para o seu objetivo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comercial. Que oferta será preparada? Quais contas serão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trabalhadas? Que etapas da operação entram no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acompanhamento? A proposta precisa permitir essa leitura 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definir como o trabalho será conduzido com sua equipe.</a:t>
            </a:r>
          </a:p>
        </p:txBody>
      </p:sp>
    </p:spTree>
    <p:extLst>
      <p:ext uri="{BB962C8B-B14F-4D97-AF65-F5344CB8AC3E}">
        <p14:creationId xmlns:p14="http://schemas.microsoft.com/office/powerpoint/2010/main" val="1845134820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FEF7372-A992-4852-B4F9-A5376E76763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0a088f49a1e47be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O primeiro trabalho / texto 1">
            <a:extLst xmlns:a="http://schemas.openxmlformats.org/drawingml/2006/main">
              <a:ext uri="{FF2B5EF4-FFF2-40B4-BE49-F238E27FC236}">
                <a16:creationId xmlns:a16="http://schemas.microsoft.com/office/drawing/2014/main" id="{05F7D49F-1F65-4257-8E6D-AB103A85B6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O primeiro trabalho / texto 2">
            <a:extLst xmlns:a="http://schemas.openxmlformats.org/drawingml/2006/main">
              <a:ext uri="{FF2B5EF4-FFF2-40B4-BE49-F238E27FC236}">
                <a16:creationId xmlns:a16="http://schemas.microsoft.com/office/drawing/2014/main" id="{3B30D3B5-AA1F-4218-8D6B-EC090547C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34</a:t>
            </a:r>
          </a:p>
        </p:txBody>
      </p:sp>
      <p:sp>
        <p:nvSpPr>
          <p:cNvPr id="4" name="O primeiro trabalho / texto 3">
            <a:extLst xmlns:a="http://schemas.openxmlformats.org/drawingml/2006/main">
              <a:ext uri="{FF2B5EF4-FFF2-40B4-BE49-F238E27FC236}">
                <a16:creationId xmlns:a16="http://schemas.microsoft.com/office/drawing/2014/main" id="{91546680-8557-4000-AF08-53744FD63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35050"/>
            <a:ext cx="45720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08 / EXPORTAÇÃO DE COMMODITIES</a:t>
            </a:r>
          </a:p>
        </p:txBody>
      </p:sp>
      <p:sp>
        <p:nvSpPr>
          <p:cNvPr id="5" name="O primeiro trabalho / texto 4">
            <a:extLst xmlns:a="http://schemas.openxmlformats.org/drawingml/2006/main">
              <a:ext uri="{FF2B5EF4-FFF2-40B4-BE49-F238E27FC236}">
                <a16:creationId xmlns:a16="http://schemas.microsoft.com/office/drawing/2014/main" id="{1553E6DA-65E9-46DB-95CD-D6DDDAA87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01750"/>
            <a:ext cx="3898900" cy="9306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6400"/>
              </a:lnSpc>
              <a:buNone/>
              <a:defRPr sz="3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 primeiro</a:t>
            </a:r>
          </a:p>
          <a:p xmlns:a="http://schemas.openxmlformats.org/drawingml/2006/main">
            <a:pPr algn="l">
              <a:lnSpc>
                <a:spcPct val="86400"/>
              </a:lnSpc>
              <a:buNone/>
              <a:defRPr sz="3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trabalho.</a:t>
            </a:r>
          </a:p>
        </p:txBody>
      </p:sp>
      <p:sp>
        <p:nvSpPr>
          <p:cNvPr id="6" name="O primeiro trabalho / texto 5">
            <a:extLst xmlns:a="http://schemas.openxmlformats.org/drawingml/2006/main">
              <a:ext uri="{FF2B5EF4-FFF2-40B4-BE49-F238E27FC236}">
                <a16:creationId xmlns:a16="http://schemas.microsoft.com/office/drawing/2014/main" id="{95A70174-C505-42E8-965E-E54A16F18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24150"/>
            <a:ext cx="4025900" cy="46634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2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Começamos pela oferta que você tem e pelo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2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negócio que pretende preparar.</a:t>
            </a:r>
          </a:p>
        </p:txBody>
      </p:sp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0853FE-F10D-4D38-91F3-A88BC5D110B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c5d2f4db5745f6"/>
          <a:stretch xmlns:a="http://schemas.openxmlformats.org/drawingml/2006/main"/>
        </p:blipFill>
        <p:spPr>
          <a:xfrm xmlns:a="http://schemas.openxmlformats.org/drawingml/2006/main">
            <a:off x="609600" y="3810000"/>
            <a:ext cx="2336800" cy="2921000"/>
          </a:xfrm>
          <a:prstGeom xmlns:a="http://schemas.openxmlformats.org/drawingml/2006/main" prst="rect">
            <a:avLst/>
          </a:prstGeom>
        </p:spPr>
      </p:pic>
      <p:sp>
        <p:nvSpPr>
          <p:cNvPr id="8" name="O primeiro trabalho / caption 7">
            <a:extLst xmlns:a="http://schemas.openxmlformats.org/drawingml/2006/main">
              <a:ext uri="{FF2B5EF4-FFF2-40B4-BE49-F238E27FC236}">
                <a16:creationId xmlns:a16="http://schemas.microsoft.com/office/drawing/2014/main" id="{0573C9B1-EED1-462E-A9BB-DC9BF20B3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13550"/>
            <a:ext cx="2336800" cy="289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 informação técnica precisa acompanhar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8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o atendimento.</a:t>
            </a:r>
          </a:p>
        </p:txBody>
      </p:sp>
      <p:sp>
        <p:nvSpPr>
          <p:cNvPr id="9" name="O primeiro trabalho / body 8">
            <a:extLst xmlns:a="http://schemas.openxmlformats.org/drawingml/2006/main">
              <a:ext uri="{FF2B5EF4-FFF2-40B4-BE49-F238E27FC236}">
                <a16:creationId xmlns:a16="http://schemas.microsoft.com/office/drawing/2014/main" id="{552C5201-2B7A-4787-AF14-8C10617DF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3300" y="1238250"/>
            <a:ext cx="5270500" cy="12872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Para começar, apresente a commodity, a origem e seu papel no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fornecimento: produtor, usina, cerealista, originador ou comercializadora.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Reúna a referência técnica, o volume considerado e a janela pretendida.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Se já existe uma consulta de indústria, comprador ou trading, traga 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pedido e as condições em discussão. Diga qual frente sua equipe quer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trabalhar agora.</a:t>
            </a:r>
          </a:p>
        </p:txBody>
      </p:sp>
      <p:sp>
        <p:nvSpPr>
          <p:cNvPr id="10" name="O primeiro trabalho / body 9">
            <a:extLst xmlns:a="http://schemas.openxmlformats.org/drawingml/2006/main">
              <a:ext uri="{FF2B5EF4-FFF2-40B4-BE49-F238E27FC236}">
                <a16:creationId xmlns:a16="http://schemas.microsoft.com/office/drawing/2014/main" id="{BE3D1C53-C55E-4866-AE0B-43B8AAC27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3300" y="2690622"/>
            <a:ext cx="5270500" cy="1076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 essa base, organizamos uma proposta para a frente escolhida: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preparação da oferta, desenvolvimento de uma conta ou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acompanhamento da operação. O documento define atividades, entregas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 participantes. Sua equipe consegue relacionar o trabalho proposto à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prioridade comercial e às informações necessárias para conduzi-lo.</a:t>
            </a:r>
          </a:p>
        </p:txBody>
      </p:sp>
      <p:sp>
        <p:nvSpPr>
          <p:cNvPr id="11" name="O primeiro trabalho / body 10">
            <a:extLst xmlns:a="http://schemas.openxmlformats.org/drawingml/2006/main">
              <a:ext uri="{FF2B5EF4-FFF2-40B4-BE49-F238E27FC236}">
                <a16:creationId xmlns:a16="http://schemas.microsoft.com/office/drawing/2014/main" id="{63F2B135-622A-47B6-B6FA-16CC6463B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13300" y="3932682"/>
            <a:ext cx="5270500" cy="1076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Use a ficha a seguir para reunir o lote, a consulta ou a conta que pretende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trabalhar. Indique quem conhece o produto, quem confirma 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disponibilidade e quem acompanha a programação.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Traga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sua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oferta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objetivo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do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próximo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trabalho.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 partir dessa base, discutimos 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participação da Taylor e organizamos o projeto com sua equipe.</a:t>
            </a:r>
          </a:p>
        </p:txBody>
      </p:sp>
    </p:spTree>
    <p:extLst>
      <p:ext uri="{BB962C8B-B14F-4D97-AF65-F5344CB8AC3E}">
        <p14:creationId xmlns:p14="http://schemas.microsoft.com/office/powerpoint/2010/main" val="1538597442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9F63DD-43F1-49CD-8DC6-4F2A1D500DF5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e29705f27a84fe3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Conclusão assinada / texto 1">
            <a:extLst xmlns:a="http://schemas.openxmlformats.org/drawingml/2006/main">
              <a:ext uri="{FF2B5EF4-FFF2-40B4-BE49-F238E27FC236}">
                <a16:creationId xmlns:a16="http://schemas.microsoft.com/office/drawing/2014/main" id="{806A46D7-569E-4416-81E1-5F1CE48C52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Conclusão assinada / texto 2">
            <a:extLst xmlns:a="http://schemas.openxmlformats.org/drawingml/2006/main">
              <a:ext uri="{FF2B5EF4-FFF2-40B4-BE49-F238E27FC236}">
                <a16:creationId xmlns:a16="http://schemas.microsoft.com/office/drawing/2014/main" id="{773478A2-1DB5-47DA-9B29-A7629A533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35</a:t>
            </a:r>
          </a:p>
        </p:txBody>
      </p:sp>
      <p:sp>
        <p:nvSpPr>
          <p:cNvPr id="4" name="Conclusão assinada / editorial 3">
            <a:extLst xmlns:a="http://schemas.openxmlformats.org/drawingml/2006/main">
              <a:ext uri="{FF2B5EF4-FFF2-40B4-BE49-F238E27FC236}">
                <a16:creationId xmlns:a16="http://schemas.microsoft.com/office/drawing/2014/main" id="{79744C9F-B0C7-4EFF-84B8-6ECB4F29B9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35050"/>
            <a:ext cx="9472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SUA PRÓXIMA EXPORTAÇÃO</a:t>
            </a:r>
          </a:p>
        </p:txBody>
      </p:sp>
      <p:sp>
        <p:nvSpPr>
          <p:cNvPr id="5" name="Conclusão assinada / editorial 4">
            <a:extLst xmlns:a="http://schemas.openxmlformats.org/drawingml/2006/main">
              <a:ext uri="{FF2B5EF4-FFF2-40B4-BE49-F238E27FC236}">
                <a16:creationId xmlns:a16="http://schemas.microsoft.com/office/drawing/2014/main" id="{29C25CF3-92CD-47A6-9CDD-A7C1D24958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3350"/>
            <a:ext cx="9472800" cy="96418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3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Vamos olhar para a oferta que você</a:t>
            </a:r>
          </a:p>
          <a:p xmlns:a="http://schemas.openxmlformats.org/drawingml/2006/main">
            <a:pPr algn="l">
              <a:lnSpc>
                <a:spcPct val="89600"/>
              </a:lnSpc>
              <a:buNone/>
              <a:defRPr sz="3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quer negociar.</a:t>
            </a:r>
          </a:p>
        </p:txBody>
      </p:sp>
      <p:sp>
        <p:nvSpPr>
          <p:cNvPr id="6" name="Conclusão assinada / editorial 5">
            <a:extLst xmlns:a="http://schemas.openxmlformats.org/drawingml/2006/main">
              <a:ext uri="{FF2B5EF4-FFF2-40B4-BE49-F238E27FC236}">
                <a16:creationId xmlns:a16="http://schemas.microsoft.com/office/drawing/2014/main" id="{C526744F-652B-4C07-9BD0-3BB17E9AD8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4584000" cy="44602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Volte ao lote, à consulta ou à conta que escolheu para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acompanhar a leitura.</a:t>
            </a:r>
          </a:p>
        </p:txBody>
      </p:sp>
      <p:sp>
        <p:nvSpPr>
          <p:cNvPr id="7" name="Conclusão assinada / editorial 6">
            <a:extLst xmlns:a="http://schemas.openxmlformats.org/drawingml/2006/main">
              <a:ext uri="{FF2B5EF4-FFF2-40B4-BE49-F238E27FC236}">
                <a16:creationId xmlns:a16="http://schemas.microsoft.com/office/drawing/2014/main" id="{F266C63F-9116-4FCD-B4B3-5B7BDE09F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41674"/>
            <a:ext cx="4584000" cy="656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Qual produto você pretende apresentar? De qual origem vem 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fornecimento? Qual volume está disponível e para qual janela?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Quais condições precisam entrar na próxima proposta?</a:t>
            </a:r>
          </a:p>
        </p:txBody>
      </p:sp>
      <p:sp>
        <p:nvSpPr>
          <p:cNvPr id="8" name="Conclusão assinada / editorial 7">
            <a:extLst xmlns:a="http://schemas.openxmlformats.org/drawingml/2006/main">
              <a:ext uri="{FF2B5EF4-FFF2-40B4-BE49-F238E27FC236}">
                <a16:creationId xmlns:a16="http://schemas.microsoft.com/office/drawing/2014/main" id="{72B8E49E-0680-42B2-BB53-63367A4EB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50410"/>
            <a:ext cx="4584000" cy="656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 essas respostas, definimos a prioridade: completar 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oferta, trabalhar uma conta, desenvolver uma proposta ou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coordenar o atendimento de uma exportação.</a:t>
            </a:r>
          </a:p>
        </p:txBody>
      </p:sp>
      <p:sp>
        <p:nvSpPr>
          <p:cNvPr id="9" name="Conclusão assinada / editorial 8">
            <a:extLst xmlns:a="http://schemas.openxmlformats.org/drawingml/2006/main">
              <a:ext uri="{FF2B5EF4-FFF2-40B4-BE49-F238E27FC236}">
                <a16:creationId xmlns:a16="http://schemas.microsoft.com/office/drawing/2014/main" id="{9D9B2848-2BBA-4B22-845B-BB577F556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400" y="3143250"/>
            <a:ext cx="4584000" cy="656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 Taylor parte desse objetivo para organizar o trabalho com sua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equipe. A proposta reúne as atividades, as entregas e os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participantes necessários à frente escolhida.</a:t>
            </a:r>
          </a:p>
        </p:txBody>
      </p:sp>
      <p:sp>
        <p:nvSpPr>
          <p:cNvPr id="10" name="Conclusão assinada / editorial 9">
            <a:extLst xmlns:a="http://schemas.openxmlformats.org/drawingml/2006/main">
              <a:ext uri="{FF2B5EF4-FFF2-40B4-BE49-F238E27FC236}">
                <a16:creationId xmlns:a16="http://schemas.microsoft.com/office/drawing/2014/main" id="{15A404B9-798A-44BC-BB2D-4942A7470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400" y="3951986"/>
            <a:ext cx="4584000" cy="23571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Traga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sua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oferta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próximo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negócio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que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você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quer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trabalhar.</a:t>
            </a:r>
          </a:p>
        </p:txBody>
      </p:sp>
      <p:sp>
        <p:nvSpPr>
          <p:cNvPr id="11" name="Conclusão assinada / editorial 10">
            <a:extLst xmlns:a="http://schemas.openxmlformats.org/drawingml/2006/main">
              <a:ext uri="{FF2B5EF4-FFF2-40B4-BE49-F238E27FC236}">
                <a16:creationId xmlns:a16="http://schemas.microsoft.com/office/drawing/2014/main" id="{1335A4D3-9E2E-4BA3-BE73-EAD9442BB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400" y="4340098"/>
            <a:ext cx="4584000" cy="656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Se já recebeu uma consulta, reúna o pedido do comprador. Se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pretende apresentar um lote, traga origem, referência técnica,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volume e programação. Começamos por essa base.</a:t>
            </a:r>
          </a:p>
        </p:txBody>
      </p:sp>
      <p:sp>
        <p:nvSpPr>
          <p:cNvPr id="12" name="Conclusão assinada / editorial 11">
            <a:extLst xmlns:a="http://schemas.openxmlformats.org/drawingml/2006/main">
              <a:ext uri="{FF2B5EF4-FFF2-40B4-BE49-F238E27FC236}">
                <a16:creationId xmlns:a16="http://schemas.microsoft.com/office/drawing/2014/main" id="{BD1F1A49-2AB8-46B2-A514-D19C6140FB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6496050"/>
            <a:ext cx="4686300" cy="21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2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Bruno de Boer Waskow</a:t>
            </a:r>
          </a:p>
        </p:txBody>
      </p:sp>
      <p:sp>
        <p:nvSpPr>
          <p:cNvPr id="13" name="Conclusão assinada / editorial 12">
            <a:extLst xmlns:a="http://schemas.openxmlformats.org/drawingml/2006/main">
              <a:ext uri="{FF2B5EF4-FFF2-40B4-BE49-F238E27FC236}">
                <a16:creationId xmlns:a16="http://schemas.microsoft.com/office/drawing/2014/main" id="{B4DE0ABB-6AC9-4453-9753-DEB50B3D8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6788150"/>
            <a:ext cx="4686300" cy="1690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Made Only · Perspectivas</a:t>
            </a:r>
          </a:p>
        </p:txBody>
      </p:sp>
      <p:sp>
        <p:nvSpPr>
          <p:cNvPr id="14" name="Conclusão assinada / editorial 13">
            <a:extLst xmlns:a="http://schemas.openxmlformats.org/drawingml/2006/main">
              <a:ext uri="{FF2B5EF4-FFF2-40B4-BE49-F238E27FC236}">
                <a16:creationId xmlns:a16="http://schemas.microsoft.com/office/drawing/2014/main" id="{FAD763CC-B6D4-4903-A12C-87FC4F2AF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08750"/>
            <a:ext cx="4191000" cy="2082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2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Preparar minha oferta</a:t>
            </a:r>
          </a:p>
        </p:txBody>
      </p:sp>
      <p:sp>
        <p:nvSpPr>
          <p:cNvPr id="15" name="Conclusão assinada / editorial 15">
            <a:extLst xmlns:a="http://schemas.openxmlformats.org/drawingml/2006/main">
              <a:ext uri="{FF2B5EF4-FFF2-40B4-BE49-F238E27FC236}">
                <a16:creationId xmlns:a16="http://schemas.microsoft.com/office/drawing/2014/main" id="{3B6E5AD8-24DC-4C02-B7D3-38C71D082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864350"/>
            <a:ext cx="4432300" cy="1534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Reúna as referências da sua oferta na ficha a seguir.</a:t>
            </a:r>
          </a:p>
        </p:txBody>
      </p:sp>
    </p:spTree>
    <p:extLst>
      <p:ext uri="{BB962C8B-B14F-4D97-AF65-F5344CB8AC3E}">
        <p14:creationId xmlns:p14="http://schemas.microsoft.com/office/powerpoint/2010/main" val="104613728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35609F56-A9A8-4CA8-8A88-D2BF55B5E1E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915d80ef9c24909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Vamos olhar para a sua oferta / texto 1">
            <a:extLst xmlns:a="http://schemas.openxmlformats.org/drawingml/2006/main">
              <a:ext uri="{FF2B5EF4-FFF2-40B4-BE49-F238E27FC236}">
                <a16:creationId xmlns:a16="http://schemas.microsoft.com/office/drawing/2014/main" id="{5A8CD396-CAEC-446C-94D9-345EB556B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Vamos olhar para a sua oferta / texto 2">
            <a:extLst xmlns:a="http://schemas.openxmlformats.org/drawingml/2006/main">
              <a:ext uri="{FF2B5EF4-FFF2-40B4-BE49-F238E27FC236}">
                <a16:creationId xmlns:a16="http://schemas.microsoft.com/office/drawing/2014/main" id="{ABC266FE-CA16-4790-97E7-AA4550E982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36</a:t>
            </a:r>
          </a:p>
        </p:txBody>
      </p:sp>
      <p:sp>
        <p:nvSpPr>
          <p:cNvPr id="4" name="Vamos olhar para a sua oferta / texto 3">
            <a:extLst xmlns:a="http://schemas.openxmlformats.org/drawingml/2006/main">
              <a:ext uri="{FF2B5EF4-FFF2-40B4-BE49-F238E27FC236}">
                <a16:creationId xmlns:a16="http://schemas.microsoft.com/office/drawing/2014/main" id="{3DC8B259-FC69-4A83-8A2B-7623061F7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23950"/>
            <a:ext cx="4889500" cy="10678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8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6400"/>
              </a:lnSpc>
              <a:buNone/>
              <a:defRPr sz="38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8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Vamos olhar para</a:t>
            </a:r>
          </a:p>
          <a:p xmlns:a="http://schemas.openxmlformats.org/drawingml/2006/main">
            <a:pPr algn="l">
              <a:lnSpc>
                <a:spcPct val="86400"/>
              </a:lnSpc>
              <a:buNone/>
              <a:defRPr sz="38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8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 sua oferta.</a:t>
            </a:r>
          </a:p>
        </p:txBody>
      </p:sp>
      <p:sp>
        <p:nvSpPr>
          <p:cNvPr id="5" name="Vamos olhar para a sua oferta / texto 4">
            <a:extLst xmlns:a="http://schemas.openxmlformats.org/drawingml/2006/main">
              <a:ext uri="{FF2B5EF4-FFF2-40B4-BE49-F238E27FC236}">
                <a16:creationId xmlns:a16="http://schemas.microsoft.com/office/drawing/2014/main" id="{97FD0692-9251-4618-8D4D-DF8ED222F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6600" y="1263650"/>
            <a:ext cx="4267200" cy="51155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2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6000"/>
              </a:lnSpc>
              <a:buNone/>
              <a:defRPr sz="132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32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Reúna o que você já sabe. O que ainda depende de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32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32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confirmação também orienta a conversa.</a:t>
            </a:r>
          </a:p>
        </p:txBody>
      </p:sp>
      <p:sp>
        <p:nvSpPr>
          <p:cNvPr id="6" name="Vamos olhar para a sua oferta / camada 5">
            <a:extLst xmlns:a="http://schemas.openxmlformats.org/drawingml/2006/main">
              <a:ext uri="{FF2B5EF4-FFF2-40B4-BE49-F238E27FC236}">
                <a16:creationId xmlns:a16="http://schemas.microsoft.com/office/drawing/2014/main" id="{1BD68AC4-A415-47EA-BB2C-003765268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44697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7" name="Vamos olhar para a sua oferta / texto 6">
            <a:extLst xmlns:a="http://schemas.openxmlformats.org/drawingml/2006/main">
              <a:ext uri="{FF2B5EF4-FFF2-40B4-BE49-F238E27FC236}">
                <a16:creationId xmlns:a16="http://schemas.microsoft.com/office/drawing/2014/main" id="{A5C420DE-721D-41E3-8C56-C8A8E5931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3302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01</a:t>
            </a:r>
          </a:p>
        </p:txBody>
      </p:sp>
      <p:sp>
        <p:nvSpPr>
          <p:cNvPr id="8" name="Vamos olhar para a sua oferta / texto 7">
            <a:extLst xmlns:a="http://schemas.openxmlformats.org/drawingml/2006/main">
              <a:ext uri="{FF2B5EF4-FFF2-40B4-BE49-F238E27FC236}">
                <a16:creationId xmlns:a16="http://schemas.microsoft.com/office/drawing/2014/main" id="{D89167FD-304C-421E-9013-F9136567AC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2889250"/>
            <a:ext cx="3974400" cy="2037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70" b="1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70" b="1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Commodity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apresentação</a:t>
            </a:r>
          </a:p>
        </p:txBody>
      </p:sp>
      <p:sp>
        <p:nvSpPr>
          <p:cNvPr id="9" name="Vamos olhar para a sua oferta / texto 8">
            <a:extLst xmlns:a="http://schemas.openxmlformats.org/drawingml/2006/main">
              <a:ext uri="{FF2B5EF4-FFF2-40B4-BE49-F238E27FC236}">
                <a16:creationId xmlns:a16="http://schemas.microsoft.com/office/drawing/2014/main" id="{5DB4FBE8-CC57-4D42-B1D1-C80F9FB142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155950"/>
            <a:ext cx="3974400" cy="2985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Açúcar, grão, farelo ou óleo; identifique a linha e a forma de fornecimento</a:t>
            </a:r>
          </a:p>
          <a:p xmlns:a="http://schemas.openxmlformats.org/drawingml/2006/main">
            <a:pPr algn="l">
              <a:lnSpc>
                <a:spcPct val="102400"/>
              </a:lnSpc>
              <a:buNone/>
              <a:defRPr sz="8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em avaliação.</a:t>
            </a:r>
          </a:p>
        </p:txBody>
      </p:sp>
      <p:sp>
        <p:nvSpPr>
          <p:cNvPr id="10" name="Vamos olhar para a sua oferta / camada 9">
            <a:extLst xmlns:a="http://schemas.openxmlformats.org/drawingml/2006/main">
              <a:ext uri="{FF2B5EF4-FFF2-40B4-BE49-F238E27FC236}">
                <a16:creationId xmlns:a16="http://schemas.microsoft.com/office/drawing/2014/main" id="{0259F37F-03FB-4F49-B0D4-3C9BE0B57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695700"/>
            <a:ext cx="39744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EDF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11" name="Vamos olhar para a sua oferta / camada 10">
            <a:extLst xmlns:a="http://schemas.openxmlformats.org/drawingml/2006/main">
              <a:ext uri="{FF2B5EF4-FFF2-40B4-BE49-F238E27FC236}">
                <a16:creationId xmlns:a16="http://schemas.microsoft.com/office/drawing/2014/main" id="{446C050F-26F0-40CD-BE20-12000E5322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22700"/>
            <a:ext cx="44697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12" name="Vamos olhar para a sua oferta / texto 11">
            <a:extLst xmlns:a="http://schemas.openxmlformats.org/drawingml/2006/main">
              <a:ext uri="{FF2B5EF4-FFF2-40B4-BE49-F238E27FC236}">
                <a16:creationId xmlns:a16="http://schemas.microsoft.com/office/drawing/2014/main" id="{BDF5F8EB-F50A-42A3-A883-8B749D4E88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56050"/>
            <a:ext cx="3302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02</a:t>
            </a:r>
          </a:p>
        </p:txBody>
      </p:sp>
      <p:sp>
        <p:nvSpPr>
          <p:cNvPr id="13" name="Vamos olhar para a sua oferta / texto 12">
            <a:extLst xmlns:a="http://schemas.openxmlformats.org/drawingml/2006/main">
              <a:ext uri="{FF2B5EF4-FFF2-40B4-BE49-F238E27FC236}">
                <a16:creationId xmlns:a16="http://schemas.microsoft.com/office/drawing/2014/main" id="{A20446F8-4E46-403F-83A6-BEFEF66BEA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30650"/>
            <a:ext cx="3974400" cy="2037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70" b="1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70" b="1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Referência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técnica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do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produto</a:t>
            </a:r>
          </a:p>
        </p:txBody>
      </p:sp>
      <p:sp>
        <p:nvSpPr>
          <p:cNvPr id="14" name="Vamos olhar para a sua oferta / texto 13">
            <a:extLst xmlns:a="http://schemas.openxmlformats.org/drawingml/2006/main">
              <a:ext uri="{FF2B5EF4-FFF2-40B4-BE49-F238E27FC236}">
                <a16:creationId xmlns:a16="http://schemas.microsoft.com/office/drawing/2014/main" id="{98A795A8-2A07-4833-A194-7D99A10C6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197350"/>
            <a:ext cx="3974400" cy="2985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Informe a especificação, a identificação do lote e os documentos</a:t>
            </a:r>
          </a:p>
          <a:p xmlns:a="http://schemas.openxmlformats.org/drawingml/2006/main">
            <a:pPr algn="l">
              <a:lnSpc>
                <a:spcPct val="102400"/>
              </a:lnSpc>
              <a:buNone/>
              <a:defRPr sz="8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disponíveis para comparação.</a:t>
            </a:r>
          </a:p>
        </p:txBody>
      </p:sp>
      <p:sp>
        <p:nvSpPr>
          <p:cNvPr id="15" name="Vamos olhar para a sua oferta / camada 14">
            <a:extLst xmlns:a="http://schemas.openxmlformats.org/drawingml/2006/main">
              <a:ext uri="{FF2B5EF4-FFF2-40B4-BE49-F238E27FC236}">
                <a16:creationId xmlns:a16="http://schemas.microsoft.com/office/drawing/2014/main" id="{0C8D75B5-A970-4C15-9AA9-4D70D17B9E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737100"/>
            <a:ext cx="39744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EDF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16" name="Vamos olhar para a sua oferta / camada 15">
            <a:extLst xmlns:a="http://schemas.openxmlformats.org/drawingml/2006/main">
              <a:ext uri="{FF2B5EF4-FFF2-40B4-BE49-F238E27FC236}">
                <a16:creationId xmlns:a16="http://schemas.microsoft.com/office/drawing/2014/main" id="{61C70B9E-1767-458B-ACFF-4ED38C531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64100"/>
            <a:ext cx="44697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17" name="Vamos olhar para a sua oferta / texto 16">
            <a:extLst xmlns:a="http://schemas.openxmlformats.org/drawingml/2006/main">
              <a:ext uri="{FF2B5EF4-FFF2-40B4-BE49-F238E27FC236}">
                <a16:creationId xmlns:a16="http://schemas.microsoft.com/office/drawing/2014/main" id="{0DD3CE5B-0BAA-470F-9AE6-DCA1A75A5D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97450"/>
            <a:ext cx="3302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03</a:t>
            </a:r>
          </a:p>
        </p:txBody>
      </p:sp>
      <p:sp>
        <p:nvSpPr>
          <p:cNvPr id="18" name="Vamos olhar para a sua oferta / texto 17">
            <a:extLst xmlns:a="http://schemas.openxmlformats.org/drawingml/2006/main">
              <a:ext uri="{FF2B5EF4-FFF2-40B4-BE49-F238E27FC236}">
                <a16:creationId xmlns:a16="http://schemas.microsoft.com/office/drawing/2014/main" id="{02D07AA1-9C8E-4C3D-B87E-313518CDF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972050"/>
            <a:ext cx="3974400" cy="2037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70" b="1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70" b="1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Origem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seu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papel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no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fornecimento</a:t>
            </a:r>
          </a:p>
        </p:txBody>
      </p:sp>
      <p:sp>
        <p:nvSpPr>
          <p:cNvPr id="19" name="Vamos olhar para a sua oferta / texto 18">
            <a:extLst xmlns:a="http://schemas.openxmlformats.org/drawingml/2006/main">
              <a:ext uri="{FF2B5EF4-FFF2-40B4-BE49-F238E27FC236}">
                <a16:creationId xmlns:a16="http://schemas.microsoft.com/office/drawing/2014/main" id="{48A092DD-497B-4EC7-9165-E441678B60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238750"/>
            <a:ext cx="3974400" cy="2985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Indique unidade ou local de origem e se você produz, origina, comercializa</a:t>
            </a:r>
          </a:p>
          <a:p xmlns:a="http://schemas.openxmlformats.org/drawingml/2006/main">
            <a:pPr algn="l">
              <a:lnSpc>
                <a:spcPct val="102400"/>
              </a:lnSpc>
              <a:buNone/>
              <a:defRPr sz="8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ou compra.</a:t>
            </a:r>
          </a:p>
        </p:txBody>
      </p:sp>
      <p:sp>
        <p:nvSpPr>
          <p:cNvPr id="20" name="Vamos olhar para a sua oferta / camada 19">
            <a:extLst xmlns:a="http://schemas.openxmlformats.org/drawingml/2006/main">
              <a:ext uri="{FF2B5EF4-FFF2-40B4-BE49-F238E27FC236}">
                <a16:creationId xmlns:a16="http://schemas.microsoft.com/office/drawing/2014/main" id="{959A3C05-6F94-4B72-BBE4-5C549C20A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5778500"/>
            <a:ext cx="39744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EDF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21" name="Vamos olhar para a sua oferta / camada 20">
            <a:extLst xmlns:a="http://schemas.openxmlformats.org/drawingml/2006/main">
              <a:ext uri="{FF2B5EF4-FFF2-40B4-BE49-F238E27FC236}">
                <a16:creationId xmlns:a16="http://schemas.microsoft.com/office/drawing/2014/main" id="{25673C53-1BC5-46CF-B50E-4A95A7D14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0"/>
            <a:ext cx="44697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22" name="Vamos olhar para a sua oferta / texto 21">
            <a:extLst xmlns:a="http://schemas.openxmlformats.org/drawingml/2006/main">
              <a:ext uri="{FF2B5EF4-FFF2-40B4-BE49-F238E27FC236}">
                <a16:creationId xmlns:a16="http://schemas.microsoft.com/office/drawing/2014/main" id="{CC9D8D67-EE98-4D81-A73F-2BE839A89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38850"/>
            <a:ext cx="3302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04</a:t>
            </a:r>
          </a:p>
        </p:txBody>
      </p:sp>
      <p:sp>
        <p:nvSpPr>
          <p:cNvPr id="23" name="Vamos olhar para a sua oferta / texto 22">
            <a:extLst xmlns:a="http://schemas.openxmlformats.org/drawingml/2006/main">
              <a:ext uri="{FF2B5EF4-FFF2-40B4-BE49-F238E27FC236}">
                <a16:creationId xmlns:a16="http://schemas.microsoft.com/office/drawing/2014/main" id="{E8A49C07-C0E8-4E77-AD4E-8841E44BF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013450"/>
            <a:ext cx="3974400" cy="2037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70" b="1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70" b="1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Volume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janela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de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atendimento</a:t>
            </a:r>
          </a:p>
        </p:txBody>
      </p:sp>
      <p:sp>
        <p:nvSpPr>
          <p:cNvPr id="24" name="Vamos olhar para a sua oferta / texto 23">
            <a:extLst xmlns:a="http://schemas.openxmlformats.org/drawingml/2006/main">
              <a:ext uri="{FF2B5EF4-FFF2-40B4-BE49-F238E27FC236}">
                <a16:creationId xmlns:a16="http://schemas.microsoft.com/office/drawing/2014/main" id="{D4CB7338-4A65-4326-8DBC-9696B8530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280150"/>
            <a:ext cx="3974400" cy="2985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Registre a disponibilidade em avaliação e quem pode confirmar</a:t>
            </a:r>
          </a:p>
          <a:p xmlns:a="http://schemas.openxmlformats.org/drawingml/2006/main">
            <a:pPr algn="l">
              <a:lnSpc>
                <a:spcPct val="102400"/>
              </a:lnSpc>
              <a:buNone/>
              <a:defRPr sz="8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 programação.</a:t>
            </a:r>
          </a:p>
        </p:txBody>
      </p:sp>
      <p:sp>
        <p:nvSpPr>
          <p:cNvPr id="25" name="Vamos olhar para a sua oferta / camada 24">
            <a:extLst xmlns:a="http://schemas.openxmlformats.org/drawingml/2006/main">
              <a:ext uri="{FF2B5EF4-FFF2-40B4-BE49-F238E27FC236}">
                <a16:creationId xmlns:a16="http://schemas.microsoft.com/office/drawing/2014/main" id="{B7AF6AF6-7C2C-4172-B95B-4C20DE5EF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6819900"/>
            <a:ext cx="39744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EDF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26" name="Vamos olhar para a sua oferta / camada 25">
            <a:extLst xmlns:a="http://schemas.openxmlformats.org/drawingml/2006/main">
              <a:ext uri="{FF2B5EF4-FFF2-40B4-BE49-F238E27FC236}">
                <a16:creationId xmlns:a16="http://schemas.microsoft.com/office/drawing/2014/main" id="{9064DAAF-2235-4FDE-9298-985504EE2B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2700" y="2781300"/>
            <a:ext cx="44697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27" name="Vamos olhar para a sua oferta / texto 26">
            <a:extLst xmlns:a="http://schemas.openxmlformats.org/drawingml/2006/main">
              <a:ext uri="{FF2B5EF4-FFF2-40B4-BE49-F238E27FC236}">
                <a16:creationId xmlns:a16="http://schemas.microsoft.com/office/drawing/2014/main" id="{005D2886-5199-424B-9273-843089ABA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2700" y="2914650"/>
            <a:ext cx="3302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05</a:t>
            </a:r>
          </a:p>
        </p:txBody>
      </p:sp>
      <p:sp>
        <p:nvSpPr>
          <p:cNvPr id="28" name="Vamos olhar para a sua oferta / texto 27">
            <a:extLst xmlns:a="http://schemas.openxmlformats.org/drawingml/2006/main">
              <a:ext uri="{FF2B5EF4-FFF2-40B4-BE49-F238E27FC236}">
                <a16:creationId xmlns:a16="http://schemas.microsoft.com/office/drawing/2014/main" id="{EF825D98-B36C-4DE9-9D3A-67BC5D82F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000" y="2889250"/>
            <a:ext cx="3974400" cy="2037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70" b="1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70" b="1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Comprador,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aplicação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destino</a:t>
            </a:r>
          </a:p>
        </p:txBody>
      </p:sp>
      <p:sp>
        <p:nvSpPr>
          <p:cNvPr id="29" name="Vamos olhar para a sua oferta / texto 28">
            <a:extLst xmlns:a="http://schemas.openxmlformats.org/drawingml/2006/main">
              <a:ext uri="{FF2B5EF4-FFF2-40B4-BE49-F238E27FC236}">
                <a16:creationId xmlns:a16="http://schemas.microsoft.com/office/drawing/2014/main" id="{E5552670-6B97-4DA3-9FF4-5E2F7BAFD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000" y="3155950"/>
            <a:ext cx="3974400" cy="2985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Descreva o interlocutor conhecido, o uso pretendido e as condições</a:t>
            </a:r>
          </a:p>
          <a:p xmlns:a="http://schemas.openxmlformats.org/drawingml/2006/main">
            <a:pPr algn="l">
              <a:lnSpc>
                <a:spcPct val="102400"/>
              </a:lnSpc>
              <a:buNone/>
              <a:defRPr sz="8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já recebidas.</a:t>
            </a:r>
          </a:p>
        </p:txBody>
      </p:sp>
      <p:sp>
        <p:nvSpPr>
          <p:cNvPr id="30" name="Vamos olhar para a sua oferta / camada 29">
            <a:extLst xmlns:a="http://schemas.openxmlformats.org/drawingml/2006/main">
              <a:ext uri="{FF2B5EF4-FFF2-40B4-BE49-F238E27FC236}">
                <a16:creationId xmlns:a16="http://schemas.microsoft.com/office/drawing/2014/main" id="{FFC31CFF-CF0A-4E0B-A7A0-7882EB9BD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000" y="3695700"/>
            <a:ext cx="39744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EDF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31" name="Vamos olhar para a sua oferta / camada 30">
            <a:extLst xmlns:a="http://schemas.openxmlformats.org/drawingml/2006/main">
              <a:ext uri="{FF2B5EF4-FFF2-40B4-BE49-F238E27FC236}">
                <a16:creationId xmlns:a16="http://schemas.microsoft.com/office/drawing/2014/main" id="{6295CB19-22F7-4657-ACA1-783230A615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2700" y="3822700"/>
            <a:ext cx="44697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32" name="Vamos olhar para a sua oferta / texto 31">
            <a:extLst xmlns:a="http://schemas.openxmlformats.org/drawingml/2006/main">
              <a:ext uri="{FF2B5EF4-FFF2-40B4-BE49-F238E27FC236}">
                <a16:creationId xmlns:a16="http://schemas.microsoft.com/office/drawing/2014/main" id="{52D9A574-3AE8-4BC0-B87F-E7588E7297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2700" y="3956050"/>
            <a:ext cx="3302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06</a:t>
            </a:r>
          </a:p>
        </p:txBody>
      </p:sp>
      <p:sp>
        <p:nvSpPr>
          <p:cNvPr id="33" name="Vamos olhar para a sua oferta / texto 32">
            <a:extLst xmlns:a="http://schemas.openxmlformats.org/drawingml/2006/main">
              <a:ext uri="{FF2B5EF4-FFF2-40B4-BE49-F238E27FC236}">
                <a16:creationId xmlns:a16="http://schemas.microsoft.com/office/drawing/2014/main" id="{C5215CB6-8EC2-453F-9022-B3CD1400A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000" y="3930650"/>
            <a:ext cx="3974400" cy="2037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70" b="1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70" b="1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Condições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comerciais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em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discussão</a:t>
            </a:r>
          </a:p>
        </p:txBody>
      </p:sp>
      <p:sp>
        <p:nvSpPr>
          <p:cNvPr id="34" name="Vamos olhar para a sua oferta / texto 33">
            <a:extLst xmlns:a="http://schemas.openxmlformats.org/drawingml/2006/main">
              <a:ext uri="{FF2B5EF4-FFF2-40B4-BE49-F238E27FC236}">
                <a16:creationId xmlns:a16="http://schemas.microsoft.com/office/drawing/2014/main" id="{7CA702DD-CED3-4A6E-BAC7-DFBE724CF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000" y="4197350"/>
            <a:ext cx="3974400" cy="2985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Relacione preço, moeda, validade, pagamento e entrega, indicando o que</a:t>
            </a:r>
          </a:p>
          <a:p xmlns:a="http://schemas.openxmlformats.org/drawingml/2006/main">
            <a:pPr algn="l">
              <a:lnSpc>
                <a:spcPct val="102400"/>
              </a:lnSpc>
              <a:buNone/>
              <a:defRPr sz="8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ainda depende de definição.</a:t>
            </a:r>
          </a:p>
        </p:txBody>
      </p:sp>
      <p:sp>
        <p:nvSpPr>
          <p:cNvPr id="35" name="Vamos olhar para a sua oferta / camada 34">
            <a:extLst xmlns:a="http://schemas.openxmlformats.org/drawingml/2006/main">
              <a:ext uri="{FF2B5EF4-FFF2-40B4-BE49-F238E27FC236}">
                <a16:creationId xmlns:a16="http://schemas.microsoft.com/office/drawing/2014/main" id="{548E784A-19A3-46E0-9071-FAF55D1FA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000" y="4737100"/>
            <a:ext cx="39744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EDF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36" name="Vamos olhar para a sua oferta / camada 35">
            <a:extLst xmlns:a="http://schemas.openxmlformats.org/drawingml/2006/main">
              <a:ext uri="{FF2B5EF4-FFF2-40B4-BE49-F238E27FC236}">
                <a16:creationId xmlns:a16="http://schemas.microsoft.com/office/drawing/2014/main" id="{EB35D8F3-D843-4FA7-A3A1-38303287C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2700" y="4864100"/>
            <a:ext cx="44697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37" name="Vamos olhar para a sua oferta / texto 36">
            <a:extLst xmlns:a="http://schemas.openxmlformats.org/drawingml/2006/main">
              <a:ext uri="{FF2B5EF4-FFF2-40B4-BE49-F238E27FC236}">
                <a16:creationId xmlns:a16="http://schemas.microsoft.com/office/drawing/2014/main" id="{3BEB50C6-23B9-40D9-8D77-456A47A28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2700" y="4997450"/>
            <a:ext cx="3302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07</a:t>
            </a:r>
          </a:p>
        </p:txBody>
      </p:sp>
      <p:sp>
        <p:nvSpPr>
          <p:cNvPr id="38" name="Vamos olhar para a sua oferta / texto 37">
            <a:extLst xmlns:a="http://schemas.openxmlformats.org/drawingml/2006/main">
              <a:ext uri="{FF2B5EF4-FFF2-40B4-BE49-F238E27FC236}">
                <a16:creationId xmlns:a16="http://schemas.microsoft.com/office/drawing/2014/main" id="{CE3A4811-C020-4B70-B343-12A99CB40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000" y="4972050"/>
            <a:ext cx="3974400" cy="2037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70" b="1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70" b="1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Confirmações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responsáveis</a:t>
            </a:r>
          </a:p>
        </p:txBody>
      </p:sp>
      <p:sp>
        <p:nvSpPr>
          <p:cNvPr id="39" name="Vamos olhar para a sua oferta / texto 38">
            <a:extLst xmlns:a="http://schemas.openxmlformats.org/drawingml/2006/main">
              <a:ext uri="{FF2B5EF4-FFF2-40B4-BE49-F238E27FC236}">
                <a16:creationId xmlns:a16="http://schemas.microsoft.com/office/drawing/2014/main" id="{73A05E8D-558C-4EF2-848F-35F0BA31C9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000" y="5238750"/>
            <a:ext cx="3974400" cy="2985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Localize as questões abertas e quem responde por produto, operação e</a:t>
            </a:r>
          </a:p>
          <a:p xmlns:a="http://schemas.openxmlformats.org/drawingml/2006/main">
            <a:pPr algn="l">
              <a:lnSpc>
                <a:spcPct val="102400"/>
              </a:lnSpc>
              <a:buNone/>
              <a:defRPr sz="8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aprovação dos compromissos.</a:t>
            </a:r>
          </a:p>
        </p:txBody>
      </p:sp>
      <p:sp>
        <p:nvSpPr>
          <p:cNvPr id="40" name="Vamos olhar para a sua oferta / camada 39">
            <a:extLst xmlns:a="http://schemas.openxmlformats.org/drawingml/2006/main">
              <a:ext uri="{FF2B5EF4-FFF2-40B4-BE49-F238E27FC236}">
                <a16:creationId xmlns:a16="http://schemas.microsoft.com/office/drawing/2014/main" id="{7729C8CC-BCCD-4670-BDFA-A829633F5F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000" y="5778500"/>
            <a:ext cx="39744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EDF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41" name="Vamos olhar para a sua oferta / camada 40">
            <a:extLst xmlns:a="http://schemas.openxmlformats.org/drawingml/2006/main">
              <a:ext uri="{FF2B5EF4-FFF2-40B4-BE49-F238E27FC236}">
                <a16:creationId xmlns:a16="http://schemas.microsoft.com/office/drawing/2014/main" id="{AA379BB1-9EE7-4B81-AB71-9779D8008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2700" y="5905500"/>
            <a:ext cx="44697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42" name="Vamos olhar para a sua oferta / texto 41">
            <a:extLst xmlns:a="http://schemas.openxmlformats.org/drawingml/2006/main">
              <a:ext uri="{FF2B5EF4-FFF2-40B4-BE49-F238E27FC236}">
                <a16:creationId xmlns:a16="http://schemas.microsoft.com/office/drawing/2014/main" id="{3B6E7CF7-D8AA-4308-962F-219D84119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2700" y="6038850"/>
            <a:ext cx="3302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08</a:t>
            </a:r>
          </a:p>
        </p:txBody>
      </p:sp>
      <p:sp>
        <p:nvSpPr>
          <p:cNvPr id="43" name="Vamos olhar para a sua oferta / texto 42">
            <a:extLst xmlns:a="http://schemas.openxmlformats.org/drawingml/2006/main">
              <a:ext uri="{FF2B5EF4-FFF2-40B4-BE49-F238E27FC236}">
                <a16:creationId xmlns:a16="http://schemas.microsoft.com/office/drawing/2014/main" id="{A8CE2FD1-D2A5-43B7-9B41-8AF3C485C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000" y="6013450"/>
            <a:ext cx="3974400" cy="20370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70" b="1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170" b="1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Objetivo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do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trabalho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7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Taylor</a:t>
            </a:r>
          </a:p>
        </p:txBody>
      </p:sp>
      <p:sp>
        <p:nvSpPr>
          <p:cNvPr id="44" name="Vamos olhar para a sua oferta / texto 43">
            <a:extLst xmlns:a="http://schemas.openxmlformats.org/drawingml/2006/main">
              <a:ext uri="{FF2B5EF4-FFF2-40B4-BE49-F238E27FC236}">
                <a16:creationId xmlns:a16="http://schemas.microsoft.com/office/drawing/2014/main" id="{B12C9B8D-306F-48D5-AE89-0B1B80E60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000" y="6280150"/>
            <a:ext cx="3974400" cy="2985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Indique a necessidade atual e a decisão que você quer preparar com</a:t>
            </a:r>
          </a:p>
          <a:p xmlns:a="http://schemas.openxmlformats.org/drawingml/2006/main">
            <a:pPr algn="l">
              <a:lnSpc>
                <a:spcPct val="102400"/>
              </a:lnSpc>
              <a:buNone/>
              <a:defRPr sz="8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sua equipe.</a:t>
            </a:r>
          </a:p>
        </p:txBody>
      </p:sp>
      <p:sp>
        <p:nvSpPr>
          <p:cNvPr id="45" name="Vamos olhar para a sua oferta / camada 44">
            <a:extLst xmlns:a="http://schemas.openxmlformats.org/drawingml/2006/main">
              <a:ext uri="{FF2B5EF4-FFF2-40B4-BE49-F238E27FC236}">
                <a16:creationId xmlns:a16="http://schemas.microsoft.com/office/drawing/2014/main" id="{4674835A-C61A-4638-BB0F-DD8D49B1F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08000" y="6819900"/>
            <a:ext cx="39744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DDEDF">
              <a:alpha val="100000"/>
            </a:srgbClr>
          </a:solidFill>
          <a:ln xmlns:a="http://schemas.openxmlformats.org/drawingml/2006/main" w="0">
            <a:noFill/>
          </a:ln>
        </p:spPr>
      </p:sp>
    </p:spTree>
    <p:extLst>
      <p:ext uri="{BB962C8B-B14F-4D97-AF65-F5344CB8AC3E}">
        <p14:creationId xmlns:p14="http://schemas.microsoft.com/office/powerpoint/2010/main" val="319069596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B6617E9-1115-4E82-91B7-08B9016CAF9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3cc6f8465c472b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lanilha de apoio / texto 1">
            <a:extLst xmlns:a="http://schemas.openxmlformats.org/drawingml/2006/main">
              <a:ext uri="{FF2B5EF4-FFF2-40B4-BE49-F238E27FC236}">
                <a16:creationId xmlns:a16="http://schemas.microsoft.com/office/drawing/2014/main" id="{44A95CA6-FBA2-4672-BDA6-F151E17660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Planilha de apoio / texto 2">
            <a:extLst xmlns:a="http://schemas.openxmlformats.org/drawingml/2006/main">
              <a:ext uri="{FF2B5EF4-FFF2-40B4-BE49-F238E27FC236}">
                <a16:creationId xmlns:a16="http://schemas.microsoft.com/office/drawing/2014/main" id="{F4E639BD-33E3-4BB3-98B4-3430BC662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37</a:t>
            </a:r>
          </a:p>
        </p:txBody>
      </p:sp>
      <p:sp>
        <p:nvSpPr>
          <p:cNvPr id="4" name="Planilha de apoio / editorial 3">
            <a:extLst xmlns:a="http://schemas.openxmlformats.org/drawingml/2006/main">
              <a:ext uri="{FF2B5EF4-FFF2-40B4-BE49-F238E27FC236}">
                <a16:creationId xmlns:a16="http://schemas.microsoft.com/office/drawing/2014/main" id="{B707B92F-ED0B-41AB-B659-0719ACB67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35050"/>
            <a:ext cx="9472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INSTRUMENTOS DE TRABALHO</a:t>
            </a:r>
          </a:p>
        </p:txBody>
      </p:sp>
      <p:sp>
        <p:nvSpPr>
          <p:cNvPr id="5" name="Planilha de apoio / editorial 4">
            <a:extLst xmlns:a="http://schemas.openxmlformats.org/drawingml/2006/main">
              <a:ext uri="{FF2B5EF4-FFF2-40B4-BE49-F238E27FC236}">
                <a16:creationId xmlns:a16="http://schemas.microsoft.com/office/drawing/2014/main" id="{3D126476-EDE7-4E43-A0FB-E65427FAF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3350"/>
            <a:ext cx="4432300" cy="10871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8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8000"/>
              </a:lnSpc>
              <a:buNone/>
              <a:defRPr sz="38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8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Leve a leitura para</a:t>
            </a:r>
          </a:p>
          <a:p xmlns:a="http://schemas.openxmlformats.org/drawingml/2006/main">
            <a:pPr algn="l">
              <a:lnSpc>
                <a:spcPct val="88000"/>
              </a:lnSpc>
              <a:buNone/>
              <a:defRPr sz="38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8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 sua operação.</a:t>
            </a:r>
          </a:p>
        </p:txBody>
      </p:sp>
      <p:sp>
        <p:nvSpPr>
          <p:cNvPr id="6" name="Planilha de apoio / editorial 5">
            <a:extLst xmlns:a="http://schemas.openxmlformats.org/drawingml/2006/main">
              <a:ext uri="{FF2B5EF4-FFF2-40B4-BE49-F238E27FC236}">
                <a16:creationId xmlns:a16="http://schemas.microsoft.com/office/drawing/2014/main" id="{93700096-8ECB-4076-BC30-E7B372952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4432300" cy="4876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 planilha de apoio acompanha os instrumentos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3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apresentados neste caderno:</a:t>
            </a:r>
          </a:p>
        </p:txBody>
      </p:sp>
      <p:sp>
        <p:nvSpPr>
          <p:cNvPr id="7" name="Planilha de apoio / editorial 6">
            <a:extLst xmlns:a="http://schemas.openxmlformats.org/drawingml/2006/main">
              <a:ext uri="{FF2B5EF4-FFF2-40B4-BE49-F238E27FC236}">
                <a16:creationId xmlns:a16="http://schemas.microsoft.com/office/drawing/2014/main" id="{46CA7D7C-F273-4B40-942D-DE3B0F615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98950"/>
            <a:ext cx="4432300" cy="656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As abas de exemplo ficam separadas dos campos destinados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ao seu preenchimento. O recorte de mercado e a identificação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da fonte também acompanham o arquivo.</a:t>
            </a:r>
          </a:p>
        </p:txBody>
      </p:sp>
      <p:sp>
        <p:nvSpPr>
          <p:cNvPr id="8" name="Planilha de apoio / editorial 7">
            <a:extLst xmlns:a="http://schemas.openxmlformats.org/drawingml/2006/main">
              <a:ext uri="{FF2B5EF4-FFF2-40B4-BE49-F238E27FC236}">
                <a16:creationId xmlns:a16="http://schemas.microsoft.com/office/drawing/2014/main" id="{D9DF8C8B-B29E-4FAF-BD25-A8DAFA7AA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07686"/>
            <a:ext cx="4432300" cy="656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Comece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pelas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informações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que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sua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equipe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consegue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confirmar.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Registre as lacunas para que elas entrem na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próxima conversa.</a:t>
            </a:r>
          </a:p>
        </p:txBody>
      </p:sp>
      <p:sp>
        <p:nvSpPr>
          <p:cNvPr id="9" name="Planilha de apoio / camada 8">
            <a:extLst xmlns:a="http://schemas.openxmlformats.org/drawingml/2006/main">
              <a:ext uri="{FF2B5EF4-FFF2-40B4-BE49-F238E27FC236}">
                <a16:creationId xmlns:a16="http://schemas.microsoft.com/office/drawing/2014/main" id="{F564898F-9C1E-4F0B-BC68-539CB6D581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1295400"/>
            <a:ext cx="46863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10" name="Planilha de apoio / editorial 9">
            <a:extLst xmlns:a="http://schemas.openxmlformats.org/drawingml/2006/main">
              <a:ext uri="{FF2B5EF4-FFF2-40B4-BE49-F238E27FC236}">
                <a16:creationId xmlns:a16="http://schemas.microsoft.com/office/drawing/2014/main" id="{3AA12367-789F-4A7C-809C-4CC03BA8F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1466850"/>
            <a:ext cx="4686300" cy="314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19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Oferta</a:t>
            </a:r>
          </a:p>
        </p:txBody>
      </p:sp>
      <p:sp>
        <p:nvSpPr>
          <p:cNvPr id="11" name="Planilha de apoio / editorial 10">
            <a:extLst xmlns:a="http://schemas.openxmlformats.org/drawingml/2006/main">
              <a:ext uri="{FF2B5EF4-FFF2-40B4-BE49-F238E27FC236}">
                <a16:creationId xmlns:a16="http://schemas.microsoft.com/office/drawing/2014/main" id="{0840AE32-50D2-4325-BB0C-060AAF1CBC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1949450"/>
            <a:ext cx="4686300" cy="2334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1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organize produto, origem, referências e condições iniciais.</a:t>
            </a:r>
          </a:p>
        </p:txBody>
      </p:sp>
      <p:sp>
        <p:nvSpPr>
          <p:cNvPr id="12" name="Planilha de apoio / camada 11">
            <a:extLst xmlns:a="http://schemas.openxmlformats.org/drawingml/2006/main">
              <a:ext uri="{FF2B5EF4-FFF2-40B4-BE49-F238E27FC236}">
                <a16:creationId xmlns:a16="http://schemas.microsoft.com/office/drawing/2014/main" id="{20664304-9C3C-46AB-B116-FC75B3F33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2455926"/>
            <a:ext cx="46863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13" name="Planilha de apoio / editorial 12">
            <a:extLst xmlns:a="http://schemas.openxmlformats.org/drawingml/2006/main">
              <a:ext uri="{FF2B5EF4-FFF2-40B4-BE49-F238E27FC236}">
                <a16:creationId xmlns:a16="http://schemas.microsoft.com/office/drawing/2014/main" id="{5B5D321A-0F24-4ABD-8F0F-7266C9B44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2627376"/>
            <a:ext cx="4686300" cy="314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19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Disponibilidade</a:t>
            </a:r>
          </a:p>
        </p:txBody>
      </p:sp>
      <p:sp>
        <p:nvSpPr>
          <p:cNvPr id="14" name="Planilha de apoio / editorial 13">
            <a:extLst xmlns:a="http://schemas.openxmlformats.org/drawingml/2006/main">
              <a:ext uri="{FF2B5EF4-FFF2-40B4-BE49-F238E27FC236}">
                <a16:creationId xmlns:a16="http://schemas.microsoft.com/office/drawing/2014/main" id="{E7E1A838-D11F-4A16-B0E3-2FE852426A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3109976"/>
            <a:ext cx="4686300" cy="4414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1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examine volumes confirmados, compromissos e saldos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por janela.</a:t>
            </a:r>
          </a:p>
        </p:txBody>
      </p:sp>
      <p:sp>
        <p:nvSpPr>
          <p:cNvPr id="15" name="Planilha de apoio / camada 14">
            <a:extLst xmlns:a="http://schemas.openxmlformats.org/drawingml/2006/main">
              <a:ext uri="{FF2B5EF4-FFF2-40B4-BE49-F238E27FC236}">
                <a16:creationId xmlns:a16="http://schemas.microsoft.com/office/drawing/2014/main" id="{7344362A-606C-4B4D-884D-D2626E9D5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3824478"/>
            <a:ext cx="46863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16" name="Planilha de apoio / editorial 15">
            <a:extLst xmlns:a="http://schemas.openxmlformats.org/drawingml/2006/main">
              <a:ext uri="{FF2B5EF4-FFF2-40B4-BE49-F238E27FC236}">
                <a16:creationId xmlns:a16="http://schemas.microsoft.com/office/drawing/2014/main" id="{E275F1DA-3125-4144-8E7B-55618B300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3995928"/>
            <a:ext cx="4686300" cy="314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19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Conta da operação</a:t>
            </a:r>
          </a:p>
        </p:txBody>
      </p:sp>
      <p:sp>
        <p:nvSpPr>
          <p:cNvPr id="17" name="Planilha de apoio / editorial 16">
            <a:extLst xmlns:a="http://schemas.openxmlformats.org/drawingml/2006/main">
              <a:ext uri="{FF2B5EF4-FFF2-40B4-BE49-F238E27FC236}">
                <a16:creationId xmlns:a16="http://schemas.microsoft.com/office/drawing/2014/main" id="{511A8ADC-B334-4081-8963-D923AA758A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4478528"/>
            <a:ext cx="4686300" cy="2334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1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reúna os componentes econômicos numa base comparável.</a:t>
            </a:r>
          </a:p>
        </p:txBody>
      </p:sp>
      <p:sp>
        <p:nvSpPr>
          <p:cNvPr id="18" name="Planilha de apoio / camada 17">
            <a:extLst xmlns:a="http://schemas.openxmlformats.org/drawingml/2006/main">
              <a:ext uri="{FF2B5EF4-FFF2-40B4-BE49-F238E27FC236}">
                <a16:creationId xmlns:a16="http://schemas.microsoft.com/office/drawing/2014/main" id="{079024C5-44E9-48C1-A38D-17BA57CFB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4985004"/>
            <a:ext cx="46863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19" name="Planilha de apoio / editorial 18">
            <a:extLst xmlns:a="http://schemas.openxmlformats.org/drawingml/2006/main">
              <a:ext uri="{FF2B5EF4-FFF2-40B4-BE49-F238E27FC236}">
                <a16:creationId xmlns:a16="http://schemas.microsoft.com/office/drawing/2014/main" id="{026D11E2-63DD-4892-93D5-F12D26A2B5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5156454"/>
            <a:ext cx="4686300" cy="314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90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190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Acompanhamento</a:t>
            </a:r>
          </a:p>
        </p:txBody>
      </p:sp>
      <p:sp>
        <p:nvSpPr>
          <p:cNvPr id="20" name="Planilha de apoio / editorial 19">
            <a:extLst xmlns:a="http://schemas.openxmlformats.org/drawingml/2006/main">
              <a:ext uri="{FF2B5EF4-FFF2-40B4-BE49-F238E27FC236}">
                <a16:creationId xmlns:a16="http://schemas.microsoft.com/office/drawing/2014/main" id="{C68B945A-4B44-4C6D-8AF8-625BFA51A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5639054"/>
            <a:ext cx="4686300" cy="44145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1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registre responsáveis, marcos, pagamentos, recebimentos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17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7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e pendências.</a:t>
            </a:r>
          </a:p>
        </p:txBody>
      </p:sp>
      <p:sp>
        <p:nvSpPr>
          <p:cNvPr id="21" name="Planilha de apoio / editorial 20">
            <a:extLst xmlns:a="http://schemas.openxmlformats.org/drawingml/2006/main">
              <a:ext uri="{FF2B5EF4-FFF2-40B4-BE49-F238E27FC236}">
                <a16:creationId xmlns:a16="http://schemas.microsoft.com/office/drawing/2014/main" id="{7C9A72E7-1E11-48DC-9E24-8634CE65F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6178550"/>
            <a:ext cx="4686300" cy="22352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2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2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Baixar a planilha de apoio</a:t>
            </a:r>
          </a:p>
        </p:txBody>
      </p:sp>
      <p:sp>
        <p:nvSpPr>
          <p:cNvPr id="22" name="Planilha de apoio / editorial 21">
            <a:extLst xmlns:a="http://schemas.openxmlformats.org/drawingml/2006/main">
              <a:ext uri="{FF2B5EF4-FFF2-40B4-BE49-F238E27FC236}">
                <a16:creationId xmlns:a16="http://schemas.microsoft.com/office/drawing/2014/main" id="{2496812D-F32A-4A8B-B709-BB9D3CE20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6534150"/>
            <a:ext cx="4686300" cy="3225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9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No leitor HTML, use o botão de download. O arquivo também acompanha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9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esta edição.</a:t>
            </a:r>
          </a:p>
        </p:txBody>
      </p:sp>
    </p:spTree>
    <p:extLst>
      <p:ext uri="{BB962C8B-B14F-4D97-AF65-F5344CB8AC3E}">
        <p14:creationId xmlns:p14="http://schemas.microsoft.com/office/powerpoint/2010/main" val="317601551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19C065-F0DB-403B-A565-08A77029443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dea637bf684e6c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Nota metodológica / texto 1">
            <a:extLst xmlns:a="http://schemas.openxmlformats.org/drawingml/2006/main">
              <a:ext uri="{FF2B5EF4-FFF2-40B4-BE49-F238E27FC236}">
                <a16:creationId xmlns:a16="http://schemas.microsoft.com/office/drawing/2014/main" id="{29388C20-F01A-4B30-8CAA-0AB4D8019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Nota metodológica / texto 2">
            <a:extLst xmlns:a="http://schemas.openxmlformats.org/drawingml/2006/main">
              <a:ext uri="{FF2B5EF4-FFF2-40B4-BE49-F238E27FC236}">
                <a16:creationId xmlns:a16="http://schemas.microsoft.com/office/drawing/2014/main" id="{EAC3AEEB-D2CB-48AA-8C15-398C47299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38</a:t>
            </a:r>
          </a:p>
        </p:txBody>
      </p:sp>
      <p:sp>
        <p:nvSpPr>
          <p:cNvPr id="4" name="Nota metodológica / editorial 3">
            <a:extLst xmlns:a="http://schemas.openxmlformats.org/drawingml/2006/main">
              <a:ext uri="{FF2B5EF4-FFF2-40B4-BE49-F238E27FC236}">
                <a16:creationId xmlns:a16="http://schemas.microsoft.com/office/drawing/2014/main" id="{75D63B6D-BCEE-47FD-8DBA-417D13E06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35050"/>
            <a:ext cx="9472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83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NOTA METODOLÓGICA</a:t>
            </a:r>
          </a:p>
        </p:txBody>
      </p:sp>
      <p:sp>
        <p:nvSpPr>
          <p:cNvPr id="5" name="Nota metodológica / editorial 4">
            <a:extLst xmlns:a="http://schemas.openxmlformats.org/drawingml/2006/main">
              <a:ext uri="{FF2B5EF4-FFF2-40B4-BE49-F238E27FC236}">
                <a16:creationId xmlns:a16="http://schemas.microsoft.com/office/drawing/2014/main" id="{8C71E85F-18A7-4623-B029-95543BF6A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03350"/>
            <a:ext cx="9472800" cy="9926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Como os dados e os exemplos</a:t>
            </a:r>
          </a:p>
          <a:p xmlns:a="http://schemas.openxmlformats.org/drawingml/2006/main">
            <a:pPr algn="l">
              <a:lnSpc>
                <a:spcPct val="89600"/>
              </a:lnSpc>
              <a:buNone/>
              <a:defRPr sz="34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4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foram preparados.</a:t>
            </a:r>
          </a:p>
        </p:txBody>
      </p:sp>
      <p:sp>
        <p:nvSpPr>
          <p:cNvPr id="6" name="Nota metodológica / editorial 5">
            <a:extLst xmlns:a="http://schemas.openxmlformats.org/drawingml/2006/main">
              <a:ext uri="{FF2B5EF4-FFF2-40B4-BE49-F238E27FC236}">
                <a16:creationId xmlns:a16="http://schemas.microsoft.com/office/drawing/2014/main" id="{FAA10997-F9C9-4E3B-AF78-01083B29C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0"/>
            <a:ext cx="4584000" cy="8666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 recorte de mercado utiliza dados públicos do MDIC/SECEX,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disponíveis no Comex Stat, sobre as exportações brasileiras de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açúcar de cana em bruto classificado na NCM 17011400, entre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janeiro e dezembro de 2025.</a:t>
            </a:r>
          </a:p>
        </p:txBody>
      </p:sp>
      <p:sp>
        <p:nvSpPr>
          <p:cNvPr id="7" name="Nota metodológica / editorial 6">
            <a:extLst xmlns:a="http://schemas.openxmlformats.org/drawingml/2006/main">
              <a:ext uri="{FF2B5EF4-FFF2-40B4-BE49-F238E27FC236}">
                <a16:creationId xmlns:a16="http://schemas.microsoft.com/office/drawing/2014/main" id="{4D8991A5-7C0F-4934-B3A7-32CDB6B22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71798"/>
            <a:ext cx="4584000" cy="1076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 peso líquido, originalmente informado em quilogramas, foi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convertido em toneladas. O gráfico apresenta os oito maiores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destinos por volume e reúne os outros 90 destinos numa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categoria separada. A soma por destino foi conferida com uma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segunda consulta por mês.</a:t>
            </a:r>
          </a:p>
        </p:txBody>
      </p:sp>
      <p:sp>
        <p:nvSpPr>
          <p:cNvPr id="8" name="Nota metodológica / editorial 7">
            <a:extLst xmlns:a="http://schemas.openxmlformats.org/drawingml/2006/main">
              <a:ext uri="{FF2B5EF4-FFF2-40B4-BE49-F238E27FC236}">
                <a16:creationId xmlns:a16="http://schemas.microsoft.com/office/drawing/2014/main" id="{BC1AA86E-ECFD-44D6-8A94-C4141B630B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400" y="2952750"/>
            <a:ext cx="4584000" cy="8666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Consulta realizada em 3 de outubro de 2026. O recorte cobre as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exportações brasileiras da NCM 17011400 em 2025; 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classificação define seu alcance e não permite identificar 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especificação comercial de cada lote.</a:t>
            </a:r>
          </a:p>
        </p:txBody>
      </p:sp>
      <p:sp>
        <p:nvSpPr>
          <p:cNvPr id="9" name="Nota metodológica / editorial 8">
            <a:extLst xmlns:a="http://schemas.openxmlformats.org/drawingml/2006/main">
              <a:ext uri="{FF2B5EF4-FFF2-40B4-BE49-F238E27FC236}">
                <a16:creationId xmlns:a16="http://schemas.microsoft.com/office/drawing/2014/main" id="{64164F9A-4246-4997-9FDA-4DABE9210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400" y="3971798"/>
            <a:ext cx="4584000" cy="8666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As simulações de disponibilidade e composição econômica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usam números fictícios para demonstrar o preenchimento dos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instrumentos. A matriz e o percurso da carga são modelos para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adaptar à oferta e à operação examinadas.</a:t>
            </a:r>
          </a:p>
        </p:txBody>
      </p:sp>
      <p:sp>
        <p:nvSpPr>
          <p:cNvPr id="10" name="Nota metodológica / editorial 9">
            <a:extLst xmlns:a="http://schemas.openxmlformats.org/drawingml/2006/main">
              <a:ext uri="{FF2B5EF4-FFF2-40B4-BE49-F238E27FC236}">
                <a16:creationId xmlns:a16="http://schemas.microsoft.com/office/drawing/2014/main" id="{8FA11611-2632-4FD5-A7F9-5EF89AFC38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8400" y="4990846"/>
            <a:ext cx="4584000" cy="6563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Dados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de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mercado,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simulações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informações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da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sua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empresa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têm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origens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distintas.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Ao preencher a planilha, registre a</a:t>
            </a:r>
          </a:p>
          <a:p xmlns:a="http://schemas.openxmlformats.org/drawingml/2006/main">
            <a:pPr algn="l">
              <a:lnSpc>
                <a:spcPct val="1152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referência utilizada em cada campo.</a:t>
            </a:r>
          </a:p>
        </p:txBody>
      </p:sp>
    </p:spTree>
    <p:extLst>
      <p:ext uri="{BB962C8B-B14F-4D97-AF65-F5344CB8AC3E}">
        <p14:creationId xmlns:p14="http://schemas.microsoft.com/office/powerpoint/2010/main" val="600188228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65958C-6718-430E-9BBA-8B77EB95971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e17eb0eef54a25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Referências / texto 1">
            <a:extLst xmlns:a="http://schemas.openxmlformats.org/drawingml/2006/main">
              <a:ext uri="{FF2B5EF4-FFF2-40B4-BE49-F238E27FC236}">
                <a16:creationId xmlns:a16="http://schemas.microsoft.com/office/drawing/2014/main" id="{78A61A5F-ECE1-4FD3-8D33-A6671798E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Referências / texto 2">
            <a:extLst xmlns:a="http://schemas.openxmlformats.org/drawingml/2006/main">
              <a:ext uri="{FF2B5EF4-FFF2-40B4-BE49-F238E27FC236}">
                <a16:creationId xmlns:a16="http://schemas.microsoft.com/office/drawing/2014/main" id="{2CE77388-2AD2-4919-8154-E318631D7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39</a:t>
            </a:r>
          </a:p>
        </p:txBody>
      </p:sp>
      <p:sp>
        <p:nvSpPr>
          <p:cNvPr id="4" name="Referências / texto 3">
            <a:extLst xmlns:a="http://schemas.openxmlformats.org/drawingml/2006/main">
              <a:ext uri="{FF2B5EF4-FFF2-40B4-BE49-F238E27FC236}">
                <a16:creationId xmlns:a16="http://schemas.microsoft.com/office/drawing/2014/main" id="{FCF06EC4-0D4B-4F65-A561-BE7318C35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441450"/>
            <a:ext cx="4318000" cy="5689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40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5600"/>
              </a:lnSpc>
              <a:buNone/>
              <a:defRPr sz="40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40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Referências</a:t>
            </a:r>
          </a:p>
        </p:txBody>
      </p:sp>
      <p:sp>
        <p:nvSpPr>
          <p:cNvPr id="5" name="Referências / texto 4">
            <a:extLst xmlns:a="http://schemas.openxmlformats.org/drawingml/2006/main">
              <a:ext uri="{FF2B5EF4-FFF2-40B4-BE49-F238E27FC236}">
                <a16:creationId xmlns:a16="http://schemas.microsoft.com/office/drawing/2014/main" id="{EF96BD13-5F9D-4230-8D7F-8F979F591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3810000" cy="523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4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4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Fontes institucionais e dados públicos que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4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4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acompanham esta edição.</a:t>
            </a:r>
          </a:p>
        </p:txBody>
      </p:sp>
      <p:sp>
        <p:nvSpPr>
          <p:cNvPr id="6" name="Referências / texto 5">
            <a:extLst xmlns:a="http://schemas.openxmlformats.org/drawingml/2006/main">
              <a:ext uri="{FF2B5EF4-FFF2-40B4-BE49-F238E27FC236}">
                <a16:creationId xmlns:a16="http://schemas.microsoft.com/office/drawing/2014/main" id="{230BE1C1-525C-4E51-B6E4-FA62CC3FF1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51550"/>
            <a:ext cx="4064000" cy="391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28000"/>
              </a:lnSpc>
              <a:buNone/>
              <a:defRPr sz="9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MADE ONLY</a:t>
            </a:r>
          </a:p>
          <a:p xmlns:a="http://schemas.openxmlformats.org/drawingml/2006/main">
            <a:pPr algn="l">
              <a:lnSpc>
                <a:spcPct val="128000"/>
              </a:lnSpc>
              <a:buNone/>
              <a:defRPr sz="90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OUTUBRO DE 2026</a:t>
            </a:r>
          </a:p>
        </p:txBody>
      </p:sp>
      <p:sp>
        <p:nvSpPr>
          <p:cNvPr id="7" name="Referências / texto 6">
            <a:extLst xmlns:a="http://schemas.openxmlformats.org/drawingml/2006/main">
              <a:ext uri="{FF2B5EF4-FFF2-40B4-BE49-F238E27FC236}">
                <a16:creationId xmlns:a16="http://schemas.microsoft.com/office/drawing/2014/main" id="{27AE454A-3AD7-41A2-8390-511F99904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1301750"/>
            <a:ext cx="4684900" cy="1920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1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[1]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Taylor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·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Internacionalização: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IMAT,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Vessel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ONE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continuidade</a:t>
            </a:r>
          </a:p>
        </p:txBody>
      </p:sp>
      <p:sp>
        <p:nvSpPr>
          <p:cNvPr id="8" name="Referências / texto 7">
            <a:extLst xmlns:a="http://schemas.openxmlformats.org/drawingml/2006/main">
              <a:ext uri="{FF2B5EF4-FFF2-40B4-BE49-F238E27FC236}">
                <a16:creationId xmlns:a16="http://schemas.microsoft.com/office/drawing/2014/main" id="{FDE52C9E-71C1-4CBC-B032-F9BB120784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1570037"/>
            <a:ext cx="4684900" cy="170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Base institucional Taylor, jornada e escopos revisados em 08.10.2026.</a:t>
            </a:r>
          </a:p>
        </p:txBody>
      </p:sp>
      <p:sp>
        <p:nvSpPr>
          <p:cNvPr id="9" name="Referências / texto 8">
            <a:extLst xmlns:a="http://schemas.openxmlformats.org/drawingml/2006/main">
              <a:ext uri="{FF2B5EF4-FFF2-40B4-BE49-F238E27FC236}">
                <a16:creationId xmlns:a16="http://schemas.microsoft.com/office/drawing/2014/main" id="{796671BD-9274-4BE4-BFED-011D01414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1943925"/>
            <a:ext cx="4684900" cy="1920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1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[2]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Taylor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·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Logística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Supply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Chain</a:t>
            </a:r>
          </a:p>
        </p:txBody>
      </p:sp>
      <p:sp>
        <p:nvSpPr>
          <p:cNvPr id="10" name="Referências / texto 9">
            <a:extLst xmlns:a="http://schemas.openxmlformats.org/drawingml/2006/main">
              <a:ext uri="{FF2B5EF4-FFF2-40B4-BE49-F238E27FC236}">
                <a16:creationId xmlns:a16="http://schemas.microsoft.com/office/drawing/2014/main" id="{A815F0FA-8424-4BB9-8BD7-E4DBD9128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2212213"/>
            <a:ext cx="4684900" cy="170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Base institucional Taylor, conteúdo do projeto revisado em 03.10.2026.</a:t>
            </a:r>
          </a:p>
        </p:txBody>
      </p:sp>
      <p:sp>
        <p:nvSpPr>
          <p:cNvPr id="11" name="Referências / texto 10">
            <a:extLst xmlns:a="http://schemas.openxmlformats.org/drawingml/2006/main">
              <a:ext uri="{FF2B5EF4-FFF2-40B4-BE49-F238E27FC236}">
                <a16:creationId xmlns:a16="http://schemas.microsoft.com/office/drawing/2014/main" id="{94B54AD5-FE4F-496D-A37B-5C634AB9C5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2586101"/>
            <a:ext cx="4684900" cy="1920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1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[3]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Taylor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·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Agro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commodities</a:t>
            </a:r>
          </a:p>
        </p:txBody>
      </p:sp>
      <p:sp>
        <p:nvSpPr>
          <p:cNvPr id="12" name="Referências / texto 11">
            <a:extLst xmlns:a="http://schemas.openxmlformats.org/drawingml/2006/main">
              <a:ext uri="{FF2B5EF4-FFF2-40B4-BE49-F238E27FC236}">
                <a16:creationId xmlns:a16="http://schemas.microsoft.com/office/drawing/2014/main" id="{8F6DEA55-C302-47F6-9816-908A70F15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2854388"/>
            <a:ext cx="4684900" cy="1706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Base institucional Taylor, conteúdo do projeto revisado em 03.10.2026.</a:t>
            </a:r>
          </a:p>
        </p:txBody>
      </p:sp>
      <p:sp>
        <p:nvSpPr>
          <p:cNvPr id="13" name="Referências / texto 12">
            <a:extLst xmlns:a="http://schemas.openxmlformats.org/drawingml/2006/main">
              <a:ext uri="{FF2B5EF4-FFF2-40B4-BE49-F238E27FC236}">
                <a16:creationId xmlns:a16="http://schemas.microsoft.com/office/drawing/2014/main" id="{43963AE5-C6A4-4200-808F-D7758A714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3228276"/>
            <a:ext cx="4684900" cy="1920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1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[4]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MDIC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·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Exigências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administrativas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na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exportação</a:t>
            </a:r>
          </a:p>
        </p:txBody>
      </p:sp>
      <p:sp>
        <p:nvSpPr>
          <p:cNvPr id="14" name="Referências / texto 13">
            <a:extLst xmlns:a="http://schemas.openxmlformats.org/drawingml/2006/main">
              <a:ext uri="{FF2B5EF4-FFF2-40B4-BE49-F238E27FC236}">
                <a16:creationId xmlns:a16="http://schemas.microsoft.com/office/drawing/2014/main" id="{2DB1137C-5D5E-4D9A-8179-EDACEBF23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3496564"/>
            <a:ext cx="4684900" cy="3159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Fonte primária consultada em 03.10.2026. Consulta considera o produto, a NCM e o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país de destino.</a:t>
            </a:r>
          </a:p>
        </p:txBody>
      </p:sp>
      <p:sp>
        <p:nvSpPr>
          <p:cNvPr id="15" name="Referências / texto 15">
            <a:extLst xmlns:a="http://schemas.openxmlformats.org/drawingml/2006/main">
              <a:ext uri="{FF2B5EF4-FFF2-40B4-BE49-F238E27FC236}">
                <a16:creationId xmlns:a16="http://schemas.microsoft.com/office/drawing/2014/main" id="{F98E711C-3FC3-4FB0-93D1-6D714B4BBA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4015740"/>
            <a:ext cx="4684900" cy="19208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50" b="1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050" b="1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[5]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MDIC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·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Comex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Stat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/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Açúcar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bruto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de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05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cana</a:t>
            </a:r>
          </a:p>
        </p:txBody>
      </p:sp>
      <p:sp>
        <p:nvSpPr>
          <p:cNvPr id="16" name="Referências / texto 16">
            <a:extLst xmlns:a="http://schemas.openxmlformats.org/drawingml/2006/main">
              <a:ext uri="{FF2B5EF4-FFF2-40B4-BE49-F238E27FC236}">
                <a16:creationId xmlns:a16="http://schemas.microsoft.com/office/drawing/2014/main" id="{DB2BF559-1036-4DA4-A2B5-8F22614D9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4284028"/>
            <a:ext cx="4684900" cy="31597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Exportações brasileiras, NCM 17011400, janeiro a dezembro de 2025. Peso líquido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convertido em toneladas. Consulta 03.10.2026.</a:t>
            </a:r>
          </a:p>
        </p:txBody>
      </p:sp>
    </p:spTree>
    <p:extLst>
      <p:ext uri="{BB962C8B-B14F-4D97-AF65-F5344CB8AC3E}">
        <p14:creationId xmlns:p14="http://schemas.microsoft.com/office/powerpoint/2010/main" val="1209496561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415992-CC20-4498-B165-004C378DC0A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f4be9105b9449dd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Expediente editorial / texto 1">
            <a:extLst xmlns:a="http://schemas.openxmlformats.org/drawingml/2006/main">
              <a:ext uri="{FF2B5EF4-FFF2-40B4-BE49-F238E27FC236}">
                <a16:creationId xmlns:a16="http://schemas.microsoft.com/office/drawing/2014/main" id="{38CDE45C-6C28-4AB1-BE5D-109D42102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46900" y="387350"/>
            <a:ext cx="4038600" cy="139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 · OUTUBRO DE 2026</a:t>
            </a:r>
          </a:p>
        </p:txBody>
      </p:sp>
      <p:sp>
        <p:nvSpPr>
          <p:cNvPr id="3" name="Expediente editorial / texto 2">
            <a:extLst xmlns:a="http://schemas.openxmlformats.org/drawingml/2006/main">
              <a:ext uri="{FF2B5EF4-FFF2-40B4-BE49-F238E27FC236}">
                <a16:creationId xmlns:a16="http://schemas.microsoft.com/office/drawing/2014/main" id="{E3864B66-3FEA-4BC6-BD92-076FBE1D8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77600" y="387350"/>
            <a:ext cx="304800" cy="15189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96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40</a:t>
            </a:r>
          </a:p>
        </p:txBody>
      </p:sp>
      <p:sp>
        <p:nvSpPr>
          <p:cNvPr id="4" name="Expediente editorial / editorial 3">
            <a:extLst xmlns:a="http://schemas.openxmlformats.org/drawingml/2006/main">
              <a:ext uri="{FF2B5EF4-FFF2-40B4-BE49-F238E27FC236}">
                <a16:creationId xmlns:a16="http://schemas.microsoft.com/office/drawing/2014/main" id="{889AD008-07ED-44E1-BC20-BC0AA5F61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90650"/>
            <a:ext cx="4432300" cy="15341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6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8000"/>
              </a:lnSpc>
              <a:buNone/>
              <a:defRPr sz="36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Expediente e</a:t>
            </a:r>
          </a:p>
          <a:p xmlns:a="http://schemas.openxmlformats.org/drawingml/2006/main">
            <a:pPr algn="l">
              <a:lnSpc>
                <a:spcPct val="88000"/>
              </a:lnSpc>
              <a:buNone/>
              <a:defRPr sz="36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referências</a:t>
            </a:r>
          </a:p>
          <a:p xmlns:a="http://schemas.openxmlformats.org/drawingml/2006/main">
            <a:pPr algn="l">
              <a:lnSpc>
                <a:spcPct val="88000"/>
              </a:lnSpc>
              <a:buNone/>
              <a:defRPr sz="36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36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editoriais</a:t>
            </a:r>
          </a:p>
        </p:txBody>
      </p:sp>
      <p:sp>
        <p:nvSpPr>
          <p:cNvPr id="5" name="Expediente editorial / editorial 4">
            <a:extLst xmlns:a="http://schemas.openxmlformats.org/drawingml/2006/main">
              <a:ext uri="{FF2B5EF4-FFF2-40B4-BE49-F238E27FC236}">
                <a16:creationId xmlns:a16="http://schemas.microsoft.com/office/drawing/2014/main" id="{8BC76587-0037-439D-ABE1-0670FB546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94050"/>
            <a:ext cx="4432300" cy="3454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1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1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Exportação de commodities</a:t>
            </a:r>
          </a:p>
        </p:txBody>
      </p:sp>
      <p:sp>
        <p:nvSpPr>
          <p:cNvPr id="6" name="Expediente editorial / editorial 5">
            <a:extLst xmlns:a="http://schemas.openxmlformats.org/drawingml/2006/main">
              <a:ext uri="{FF2B5EF4-FFF2-40B4-BE49-F238E27FC236}">
                <a16:creationId xmlns:a16="http://schemas.microsoft.com/office/drawing/2014/main" id="{199FB30F-C04E-48F2-8FE7-6D344EEC2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21150"/>
            <a:ext cx="4432300" cy="4805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2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Uma conversa sobre a sua oferta e o próximo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2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2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negócio internacional.</a:t>
            </a:r>
          </a:p>
        </p:txBody>
      </p:sp>
      <p:sp>
        <p:nvSpPr>
          <p:cNvPr id="7" name="Expediente editorial / editorial 6">
            <a:extLst xmlns:a="http://schemas.openxmlformats.org/drawingml/2006/main">
              <a:ext uri="{FF2B5EF4-FFF2-40B4-BE49-F238E27FC236}">
                <a16:creationId xmlns:a16="http://schemas.microsoft.com/office/drawing/2014/main" id="{08AF014E-AF41-402C-A68A-9C3193B9B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4432300" cy="1762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950" b="0">
                <a:solidFill>
                  <a:srgbClr val="0A4CCF"/>
                </a:solidFill>
                <a:latin typeface="Inter"/>
                <a:ea typeface="Inter"/>
                <a:cs typeface="Inter"/>
              </a:defRPr>
            </a:pPr>
            <a:r>
              <a:rPr sz="950" b="0">
                <a:solidFill>
                  <a:srgbClr val="0A4CCF"/>
                </a:solidFill>
                <a:latin typeface="Inter"/>
                <a:ea typeface="Inter"/>
                <a:cs typeface="Inter"/>
              </a:rPr>
              <a:t>Referência sugerida para citação</a:t>
            </a:r>
          </a:p>
        </p:txBody>
      </p:sp>
      <p:sp>
        <p:nvSpPr>
          <p:cNvPr id="8" name="Expediente editorial / editorial 7">
            <a:extLst xmlns:a="http://schemas.openxmlformats.org/drawingml/2006/main">
              <a:ext uri="{FF2B5EF4-FFF2-40B4-BE49-F238E27FC236}">
                <a16:creationId xmlns:a16="http://schemas.microsoft.com/office/drawing/2014/main" id="{85083DEF-81D5-4459-8FDC-57802A6DF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97550"/>
            <a:ext cx="4432300" cy="52679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9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DE BOER WASKOW, Bruno. Exportação de commodities: uma conversa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9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9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sobre a sua oferta e o próximo negócio internacional. Taylor Made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94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94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Only, 2026.</a:t>
            </a:r>
          </a:p>
        </p:txBody>
      </p:sp>
      <p:sp>
        <p:nvSpPr>
          <p:cNvPr id="9" name="Expediente editorial / editorial 8">
            <a:extLst xmlns:a="http://schemas.openxmlformats.org/drawingml/2006/main">
              <a:ext uri="{FF2B5EF4-FFF2-40B4-BE49-F238E27FC236}">
                <a16:creationId xmlns:a16="http://schemas.microsoft.com/office/drawing/2014/main" id="{A8EF3934-5D32-4B39-9DF2-46441F44B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1314450"/>
            <a:ext cx="4686300" cy="2208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4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4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Autoria:</a:t>
            </a:r>
            <a:r>
              <a:rPr sz="114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Bruno de Boer Waskow</a:t>
            </a:r>
          </a:p>
        </p:txBody>
      </p:sp>
      <p:sp>
        <p:nvSpPr>
          <p:cNvPr id="10" name="Expediente editorial / editorial 9">
            <a:extLst xmlns:a="http://schemas.openxmlformats.org/drawingml/2006/main">
              <a:ext uri="{FF2B5EF4-FFF2-40B4-BE49-F238E27FC236}">
                <a16:creationId xmlns:a16="http://schemas.microsoft.com/office/drawing/2014/main" id="{E4717E13-3E68-4D25-8DF8-7098F91FD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1738503"/>
            <a:ext cx="4686300" cy="2208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4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4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Publicação:</a:t>
            </a:r>
            <a:r>
              <a:rPr sz="114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Taylor Made Only</a:t>
            </a:r>
          </a:p>
        </p:txBody>
      </p:sp>
      <p:sp>
        <p:nvSpPr>
          <p:cNvPr id="11" name="Expediente editorial / editorial 10">
            <a:extLst xmlns:a="http://schemas.openxmlformats.org/drawingml/2006/main">
              <a:ext uri="{FF2B5EF4-FFF2-40B4-BE49-F238E27FC236}">
                <a16:creationId xmlns:a16="http://schemas.microsoft.com/office/drawing/2014/main" id="{FF3F8A83-5832-457D-AA54-D68ACDBE1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2162556"/>
            <a:ext cx="4686300" cy="2208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4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4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Coleção:</a:t>
            </a:r>
            <a:r>
              <a:rPr sz="114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12" name="Expediente editorial / editorial 11">
            <a:extLst xmlns:a="http://schemas.openxmlformats.org/drawingml/2006/main">
              <a:ext uri="{FF2B5EF4-FFF2-40B4-BE49-F238E27FC236}">
                <a16:creationId xmlns:a16="http://schemas.microsoft.com/office/drawing/2014/main" id="{69C7C51E-2CD7-4B48-A7A4-2BB108CABC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2586609"/>
            <a:ext cx="4686300" cy="2208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4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4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Edição:</a:t>
            </a:r>
            <a:r>
              <a:rPr sz="114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outubro de 2026</a:t>
            </a:r>
          </a:p>
        </p:txBody>
      </p:sp>
      <p:sp>
        <p:nvSpPr>
          <p:cNvPr id="13" name="Expediente editorial / editorial 12">
            <a:extLst xmlns:a="http://schemas.openxmlformats.org/drawingml/2006/main">
              <a:ext uri="{FF2B5EF4-FFF2-40B4-BE49-F238E27FC236}">
                <a16:creationId xmlns:a16="http://schemas.microsoft.com/office/drawing/2014/main" id="{E69BEB0D-A604-4762-8C7D-F82ACD13F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3010662"/>
            <a:ext cx="4686300" cy="2208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14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4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4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Data</a:t>
            </a:r>
            <a:r>
              <a:rPr sz="114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4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da</a:t>
            </a:r>
            <a:r>
              <a:rPr sz="114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4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consulta</a:t>
            </a:r>
            <a:r>
              <a:rPr sz="114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4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de</a:t>
            </a:r>
            <a:r>
              <a:rPr sz="114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</a:t>
            </a:r>
            <a:r>
              <a:rPr sz="1140" b="1">
                <a:solidFill>
                  <a:srgbClr val="17191A"/>
                </a:solidFill>
                <a:latin typeface="Inter"/>
                <a:ea typeface="Inter"/>
                <a:cs typeface="Inter"/>
              </a:rPr>
              <a:t>mercado:</a:t>
            </a:r>
            <a:r>
              <a:rPr sz="114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3 de outubro de 2026</a:t>
            </a:r>
          </a:p>
        </p:txBody>
      </p:sp>
      <p:sp>
        <p:nvSpPr>
          <p:cNvPr id="14" name="Expediente editorial / camada 13">
            <a:extLst xmlns:a="http://schemas.openxmlformats.org/drawingml/2006/main">
              <a:ext uri="{FF2B5EF4-FFF2-40B4-BE49-F238E27FC236}">
                <a16:creationId xmlns:a16="http://schemas.microsoft.com/office/drawing/2014/main" id="{A9F28EF2-0BCA-4E7C-BE3D-584575062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3517265"/>
            <a:ext cx="4686300" cy="571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CD0D4">
              <a:alpha val="100000"/>
            </a:srgbClr>
          </a:solidFill>
          <a:ln xmlns:a="http://schemas.openxmlformats.org/drawingml/2006/main" w="0">
            <a:noFill/>
          </a:ln>
        </p:spPr>
      </p:sp>
      <p:sp>
        <p:nvSpPr>
          <p:cNvPr id="15" name="Expediente editorial / editorial 14">
            <a:extLst xmlns:a="http://schemas.openxmlformats.org/drawingml/2006/main">
              <a:ext uri="{FF2B5EF4-FFF2-40B4-BE49-F238E27FC236}">
                <a16:creationId xmlns:a16="http://schemas.microsoft.com/office/drawing/2014/main" id="{B82EF0A3-0239-42D1-9F84-95D4ACEC3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3815715"/>
            <a:ext cx="4686300" cy="601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8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08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08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Caderno dirigido às equipes que produzem, originam e comercializam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08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08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commodities para exportação. Reúne preparação da oferta,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08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08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desenvolvimento comercial e acompanhamento da operação.</a:t>
            </a:r>
          </a:p>
        </p:txBody>
      </p:sp>
      <p:sp>
        <p:nvSpPr>
          <p:cNvPr id="16" name="Expediente editorial / editorial 15">
            <a:extLst xmlns:a="http://schemas.openxmlformats.org/drawingml/2006/main">
              <a:ext uri="{FF2B5EF4-FFF2-40B4-BE49-F238E27FC236}">
                <a16:creationId xmlns:a16="http://schemas.microsoft.com/office/drawing/2014/main" id="{07301B8E-6217-41EB-80BC-89F70D057B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4569587"/>
            <a:ext cx="4686300" cy="601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8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08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08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Imagens de contexto editorial: ilustrações produzidas com inteligência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08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08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artificial e uma fotografia de acervo portuário. Os créditos identificam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08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08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 origem dos materiais utilizados nesta edição.</a:t>
            </a:r>
          </a:p>
        </p:txBody>
      </p:sp>
      <p:sp>
        <p:nvSpPr>
          <p:cNvPr id="17" name="Expediente editorial / editorial 16">
            <a:extLst xmlns:a="http://schemas.openxmlformats.org/drawingml/2006/main">
              <a:ext uri="{FF2B5EF4-FFF2-40B4-BE49-F238E27FC236}">
                <a16:creationId xmlns:a16="http://schemas.microsoft.com/office/drawing/2014/main" id="{331E4FB3-3554-4B59-8A59-9DE7DE7CB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7500" y="5323459"/>
            <a:ext cx="4686300" cy="60147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08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08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08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Retrato executivo: Taylor Made Only. Registros de visitas e encontros: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08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08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acervo profissional de Bruno de Boer Waskow, Caderno de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08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08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evidências, páginas 12–13.</a:t>
            </a:r>
          </a:p>
        </p:txBody>
      </p:sp>
    </p:spTree>
    <p:extLst>
      <p:ext uri="{BB962C8B-B14F-4D97-AF65-F5344CB8AC3E}">
        <p14:creationId xmlns:p14="http://schemas.microsoft.com/office/powerpoint/2010/main" val="164325173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Bruno de Boer Waskow</dc:creator>
  <lastModifiedBy>Taylor Made Only</lastModifiedBy>
  <dc:title>Exportação de commodities · Taylor Made Only</dc:title>
  <dcterms:created xsi:type="dcterms:W3CDTF">2026-10-08T13:50:31.1990000Z</dcterms:created>
  <dcterms:modified xsi:type="dcterms:W3CDTF">2026-10-08T13:50:31.2000000Z</dcterms:modified>
  <dc:subject>Perspectivas · Edição V10 · revisão 08.10.2026</dc:subject>
  <dc:description>Caderno de autoria de Bruno de Boer Waskow. Publicação Taylor Made Only. Texto, gráficos e tabelas editáveis.</dc:description>
</coreProperties>
</file>