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e2cf388e8fd4557" /><Relationship Type="http://schemas.openxmlformats.org/officeDocument/2006/relationships/extended-properties" Target="/docProps/app.xml" Id="Rd9fd44a3863a4ac3" /><Relationship Type="http://schemas.openxmlformats.org/officeDocument/2006/relationships/officeDocument" Target="/ppt/presentation.xml" Id="R5bc73c3172834b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54da97f6b914eaa"/>
  </p:sldMasterIdLst>
  <p:notesMasterIdLst>
    <p:notesMasterId xmlns:r="http://schemas.openxmlformats.org/officeDocument/2006/relationships" r:id="R6706e77945384fc0"/>
  </p:notesMasterIdLst>
  <p:sldIdLst>
    <p:sldId xmlns:r="http://schemas.openxmlformats.org/officeDocument/2006/relationships" id="256" r:id="Rd1528104b2e84600"/>
    <p:sldId xmlns:r="http://schemas.openxmlformats.org/officeDocument/2006/relationships" id="257" r:id="Rbd4ff8c5f33e45c1"/>
    <p:sldId xmlns:r="http://schemas.openxmlformats.org/officeDocument/2006/relationships" id="258" r:id="Rd1196ecdf0614766"/>
    <p:sldId xmlns:r="http://schemas.openxmlformats.org/officeDocument/2006/relationships" id="259" r:id="Rdf0eeeda4ac045fd"/>
    <p:sldId xmlns:r="http://schemas.openxmlformats.org/officeDocument/2006/relationships" id="260" r:id="R38017c7c3bfc42f8"/>
    <p:sldId xmlns:r="http://schemas.openxmlformats.org/officeDocument/2006/relationships" id="261" r:id="R253fbb02fbbc46b8"/>
    <p:sldId xmlns:r="http://schemas.openxmlformats.org/officeDocument/2006/relationships" id="262" r:id="Ree1de3c17d6641d2"/>
    <p:sldId xmlns:r="http://schemas.openxmlformats.org/officeDocument/2006/relationships" id="263" r:id="R70f0c9594ab7415f"/>
    <p:sldId xmlns:r="http://schemas.openxmlformats.org/officeDocument/2006/relationships" id="264" r:id="R2dc261ba218c45f8"/>
    <p:sldId xmlns:r="http://schemas.openxmlformats.org/officeDocument/2006/relationships" id="265" r:id="R9cf81da85a9045d3"/>
    <p:sldId xmlns:r="http://schemas.openxmlformats.org/officeDocument/2006/relationships" id="266" r:id="R7bcc22e6d7154ea4"/>
    <p:sldId xmlns:r="http://schemas.openxmlformats.org/officeDocument/2006/relationships" id="267" r:id="Rfe1bae96d70c47f4"/>
    <p:sldId xmlns:r="http://schemas.openxmlformats.org/officeDocument/2006/relationships" id="268" r:id="R9f27a6ea968f4da8"/>
    <p:sldId xmlns:r="http://schemas.openxmlformats.org/officeDocument/2006/relationships" id="269" r:id="Rbffdca2f8c3341d7"/>
    <p:sldId xmlns:r="http://schemas.openxmlformats.org/officeDocument/2006/relationships" id="270" r:id="R94fd462b5de94611"/>
    <p:sldId xmlns:r="http://schemas.openxmlformats.org/officeDocument/2006/relationships" id="271" r:id="R6386d76197ad45f0"/>
    <p:sldId xmlns:r="http://schemas.openxmlformats.org/officeDocument/2006/relationships" id="272" r:id="Rda6631f08aae4ff3"/>
    <p:sldId xmlns:r="http://schemas.openxmlformats.org/officeDocument/2006/relationships" id="273" r:id="R38893a5653a64174"/>
    <p:sldId xmlns:r="http://schemas.openxmlformats.org/officeDocument/2006/relationships" id="274" r:id="R65ad8449dcd94f23"/>
    <p:sldId xmlns:r="http://schemas.openxmlformats.org/officeDocument/2006/relationships" id="275" r:id="Rff5426be84234f11"/>
    <p:sldId xmlns:r="http://schemas.openxmlformats.org/officeDocument/2006/relationships" id="276" r:id="Rf4e96d24e7a14510"/>
    <p:sldId xmlns:r="http://schemas.openxmlformats.org/officeDocument/2006/relationships" id="277" r:id="R2c07efb0c7c3425d"/>
    <p:sldId xmlns:r="http://schemas.openxmlformats.org/officeDocument/2006/relationships" id="278" r:id="R18272db26d4e488b"/>
    <p:sldId xmlns:r="http://schemas.openxmlformats.org/officeDocument/2006/relationships" id="279" r:id="Rf70f51afeaca4461"/>
  </p:sldIdLst>
  <p:sldSz cx="7560000" cy="10692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2424d7b4fe24e02" /><Relationship Type="http://schemas.openxmlformats.org/officeDocument/2006/relationships/slideMaster" Target="/ppt/slideMasters/slideMaster1.xml" Id="Rb54da97f6b914eaa" /><Relationship Type="http://schemas.openxmlformats.org/officeDocument/2006/relationships/notesMaster" Target="/ppt/notesMasters/notesMaster1.xml" Id="R6706e77945384fc0" /><Relationship Type="http://schemas.openxmlformats.org/officeDocument/2006/relationships/presProps" Target="/ppt/presProps.xml" Id="R7306302052fa4cb5" /><Relationship Type="http://schemas.openxmlformats.org/officeDocument/2006/relationships/tableStyles" Target="/ppt/tableStyles.xml" Id="Rcdba88816bc34b77" /><Relationship Type="http://schemas.openxmlformats.org/officeDocument/2006/relationships/slide" Target="/ppt/slides/slide1.xml" Id="Rd1528104b2e84600" /><Relationship Type="http://schemas.openxmlformats.org/officeDocument/2006/relationships/slide" Target="/ppt/slides/slide2.xml" Id="Rbd4ff8c5f33e45c1" /><Relationship Type="http://schemas.openxmlformats.org/officeDocument/2006/relationships/slide" Target="/ppt/slides/slide3.xml" Id="Rd1196ecdf0614766" /><Relationship Type="http://schemas.openxmlformats.org/officeDocument/2006/relationships/slide" Target="/ppt/slides/slide4.xml" Id="Rdf0eeeda4ac045fd" /><Relationship Type="http://schemas.openxmlformats.org/officeDocument/2006/relationships/slide" Target="/ppt/slides/slide5.xml" Id="R38017c7c3bfc42f8" /><Relationship Type="http://schemas.openxmlformats.org/officeDocument/2006/relationships/slide" Target="/ppt/slides/slide6.xml" Id="R253fbb02fbbc46b8" /><Relationship Type="http://schemas.openxmlformats.org/officeDocument/2006/relationships/slide" Target="/ppt/slides/slide7.xml" Id="Ree1de3c17d6641d2" /><Relationship Type="http://schemas.openxmlformats.org/officeDocument/2006/relationships/slide" Target="/ppt/slides/slide8.xml" Id="R70f0c9594ab7415f" /><Relationship Type="http://schemas.openxmlformats.org/officeDocument/2006/relationships/slide" Target="/ppt/slides/slide9.xml" Id="R2dc261ba218c45f8" /><Relationship Type="http://schemas.openxmlformats.org/officeDocument/2006/relationships/slide" Target="/ppt/slides/slide10.xml" Id="R9cf81da85a9045d3" /><Relationship Type="http://schemas.openxmlformats.org/officeDocument/2006/relationships/slide" Target="/ppt/slides/slide11.xml" Id="R7bcc22e6d7154ea4" /><Relationship Type="http://schemas.openxmlformats.org/officeDocument/2006/relationships/slide" Target="/ppt/slides/slide12.xml" Id="Rfe1bae96d70c47f4" /><Relationship Type="http://schemas.openxmlformats.org/officeDocument/2006/relationships/slide" Target="/ppt/slides/slide13.xml" Id="R9f27a6ea968f4da8" /><Relationship Type="http://schemas.openxmlformats.org/officeDocument/2006/relationships/slide" Target="/ppt/slides/slide14.xml" Id="Rbffdca2f8c3341d7" /><Relationship Type="http://schemas.openxmlformats.org/officeDocument/2006/relationships/slide" Target="/ppt/slides/slide15.xml" Id="R94fd462b5de94611" /><Relationship Type="http://schemas.openxmlformats.org/officeDocument/2006/relationships/slide" Target="/ppt/slides/slide16.xml" Id="R6386d76197ad45f0" /><Relationship Type="http://schemas.openxmlformats.org/officeDocument/2006/relationships/slide" Target="/ppt/slides/slide17.xml" Id="Rda6631f08aae4ff3" /><Relationship Type="http://schemas.openxmlformats.org/officeDocument/2006/relationships/slide" Target="/ppt/slides/slide18.xml" Id="R38893a5653a64174" /><Relationship Type="http://schemas.openxmlformats.org/officeDocument/2006/relationships/slide" Target="/ppt/slides/slide19.xml" Id="R65ad8449dcd94f23" /><Relationship Type="http://schemas.openxmlformats.org/officeDocument/2006/relationships/slide" Target="/ppt/slides/slide20.xml" Id="Rff5426be84234f11" /><Relationship Type="http://schemas.openxmlformats.org/officeDocument/2006/relationships/slide" Target="/ppt/slides/slide21.xml" Id="Rf4e96d24e7a14510" /><Relationship Type="http://schemas.openxmlformats.org/officeDocument/2006/relationships/slide" Target="/ppt/slides/slide22.xml" Id="R2c07efb0c7c3425d" /><Relationship Type="http://schemas.openxmlformats.org/officeDocument/2006/relationships/slide" Target="/ppt/slides/slide23.xml" Id="R18272db26d4e488b" /><Relationship Type="http://schemas.openxmlformats.org/officeDocument/2006/relationships/slide" Target="/ppt/slides/slide24.xml" Id="Rf70f51afeaca446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51f576025c04e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40578f57c24c53" /><Relationship Type="http://schemas.openxmlformats.org/officeDocument/2006/relationships/notesMaster" Target="/ppt/notesMasters/notesMaster1.xml" Id="R7e919240c4c74df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d4910441d544220" /><Relationship Type="http://schemas.openxmlformats.org/officeDocument/2006/relationships/notesMaster" Target="/ppt/notesMasters/notesMaster1.xml" Id="R58edb07fc9e8450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827ee558f804d33" /><Relationship Type="http://schemas.openxmlformats.org/officeDocument/2006/relationships/notesMaster" Target="/ppt/notesMasters/notesMaster1.xml" Id="Rc9f12ab98bfe419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c5c39dd48124df5" /><Relationship Type="http://schemas.openxmlformats.org/officeDocument/2006/relationships/notesMaster" Target="/ppt/notesMasters/notesMaster1.xml" Id="Ra946632da9c54d2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df90d44b5ef482b" /><Relationship Type="http://schemas.openxmlformats.org/officeDocument/2006/relationships/notesMaster" Target="/ppt/notesMasters/notesMaster1.xml" Id="R07ea0e141f8e457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ea226b28ecb4200" /><Relationship Type="http://schemas.openxmlformats.org/officeDocument/2006/relationships/notesMaster" Target="/ppt/notesMasters/notesMaster1.xml" Id="R649e6011022747d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93f5cb26e8e4686" /><Relationship Type="http://schemas.openxmlformats.org/officeDocument/2006/relationships/notesMaster" Target="/ppt/notesMasters/notesMaster1.xml" Id="R8f60b0886ef140d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34b79fd97c54044" /><Relationship Type="http://schemas.openxmlformats.org/officeDocument/2006/relationships/notesMaster" Target="/ppt/notesMasters/notesMaster1.xml" Id="R3afbd074c4a54d0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8b199c3eb7c44df" /><Relationship Type="http://schemas.openxmlformats.org/officeDocument/2006/relationships/notesMaster" Target="/ppt/notesMasters/notesMaster1.xml" Id="R2e0455199f98473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ba7d4223b464f50" /><Relationship Type="http://schemas.openxmlformats.org/officeDocument/2006/relationships/notesMaster" Target="/ppt/notesMasters/notesMaster1.xml" Id="Re0a68c5983ef4fe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73a6d321ad94391" /><Relationship Type="http://schemas.openxmlformats.org/officeDocument/2006/relationships/notesMaster" Target="/ppt/notesMasters/notesMaster1.xml" Id="R32cd8785088e439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ad3f6750ef841ff" /><Relationship Type="http://schemas.openxmlformats.org/officeDocument/2006/relationships/notesMaster" Target="/ppt/notesMasters/notesMaster1.xml" Id="Re2bf61aa965a4e4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d37ea404f3c43cb" /><Relationship Type="http://schemas.openxmlformats.org/officeDocument/2006/relationships/notesMaster" Target="/ppt/notesMasters/notesMaster1.xml" Id="R762d9350a07244e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e45e43a9c4f4fb7" /><Relationship Type="http://schemas.openxmlformats.org/officeDocument/2006/relationships/notesMaster" Target="/ppt/notesMasters/notesMaster1.xml" Id="R68897bc320e144c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eeec07a29fd4deb" /><Relationship Type="http://schemas.openxmlformats.org/officeDocument/2006/relationships/notesMaster" Target="/ppt/notesMasters/notesMaster1.xml" Id="R26ea83fe859b474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acf72c0146f4a25" /><Relationship Type="http://schemas.openxmlformats.org/officeDocument/2006/relationships/notesMaster" Target="/ppt/notesMasters/notesMaster1.xml" Id="Rd490eb04a4a144e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0fd0a755f934aaa" /><Relationship Type="http://schemas.openxmlformats.org/officeDocument/2006/relationships/notesMaster" Target="/ppt/notesMasters/notesMaster1.xml" Id="Rcd368517ac4f49a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09f5a6c0eff4008" /><Relationship Type="http://schemas.openxmlformats.org/officeDocument/2006/relationships/notesMaster" Target="/ppt/notesMasters/notesMaster1.xml" Id="R071fb7b172cc4ef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5d041f7bb8d4cce" /><Relationship Type="http://schemas.openxmlformats.org/officeDocument/2006/relationships/notesMaster" Target="/ppt/notesMasters/notesMaster1.xml" Id="R0df1ddff4ed5414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951a7213fdd44b8" /><Relationship Type="http://schemas.openxmlformats.org/officeDocument/2006/relationships/notesMaster" Target="/ppt/notesMasters/notesMaster1.xml" Id="R9b70d64b5d6d4e2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3fe9a7b42254c9c" /><Relationship Type="http://schemas.openxmlformats.org/officeDocument/2006/relationships/notesMaster" Target="/ppt/notesMasters/notesMaster1.xml" Id="R3d0f7fd5651747c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c63056ea08f4d0d" /><Relationship Type="http://schemas.openxmlformats.org/officeDocument/2006/relationships/notesMaster" Target="/ppt/notesMasters/notesMaster1.xml" Id="Rc90b74052a4f490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ff66aea1a5a4d57" /><Relationship Type="http://schemas.openxmlformats.org/officeDocument/2006/relationships/notesMaster" Target="/ppt/notesMasters/notesMaster1.xml" Id="R811e4971bc9e45d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5f0496ec23f4e9e" /><Relationship Type="http://schemas.openxmlformats.org/officeDocument/2006/relationships/notesMaster" Target="/ppt/notesMasters/notesMaster1.xml" Id="R99f89573e5e9415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(acucar, página 1)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Imagem: /Users/augusto/Documents/ChatGPT/TMO _ INSTITUCIONAL/site-rothschild-reference/assets/covers/sugar.webp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(acucar, página 2)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(soja, página 1)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Imagem: /Users/augusto/Documents/ChatGPT/TMO _ INSTITUCIONAL/site-rothschild-reference/assets/commodity-editorial/grains/product-soja.webp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(soja, página 2)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(milho, página 1)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Imagem: /Users/augusto/Documents/ChatGPT/TMO _ INSTITUCIONAL/site-rothschild-reference/assets/commodity-editorial/grains/product-milho.webp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(milho, página 2)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(trigo, página 1)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Imagem: /Users/augusto/Documents/ChatGPT/TMO _ INSTITUCIONAL/site-rothschild-reference/assets/commodity-editorial/grains/product-trigo.webp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(trigo, página 2)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(sorgo, página 1)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Imagem: /Users/augusto/Documents/ChatGPT/TMO _ INSTITUCIONAL/site-rothschild-reference/assets/commodity-editorial/grains/product-sorgo.webp</a:t>
            </a:r>
          </a:p>
          <a:p xmlns:a="http://schemas.openxmlformats.org/drawingml/2006/main">
            <a:r>
              <a:t>Imagem: /Users/augusto/Documents/ChatGPT/TMO _ INSTITUCIONAL/site-rothschild-reference/assets/commodity-editorial/grains/hero-sorgo.webp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(sorgo, página 2)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(farelos, página 1)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Imagem: /Users/augusto/Documents/ChatGPT/TMO _ INSTITUCIONAL/site-rothschild-reference/assets/commodity-editorial/industry/hero-meals.webp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(farelos, página 2)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(oleos, página 1)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Imagem: /Users/augusto/Documents/ChatGPT/TMO _ INSTITUCIONAL/site-rothschild-reference/assets/covers/oils.webp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(oleos, página 2)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(lecitina, página 1)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Imagem: /Users/augusto/Documents/ChatGPT/TMO _ INSTITUCIONAL/site-rothschild-reference/assets/commodity-editorial/industry/lecithin.webp</a:t>
            </a:r>
          </a:p>
          <a:p xmlns:a="http://schemas.openxmlformats.org/drawingml/2006/main">
            <a:r>
              <a:t>Imagem: /Users/augusto/Documents/ChatGPT/TMO _ INSTITUCIONAL/site-rothschild-reference/assets/commodity-editorial/industry/hero-ingredients.webp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(lecitina, página 2)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(etanol, página 1)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Imagem: /Users/augusto/Documents/ChatGPT/TMO _ INSTITUCIONAL/site-rothschild-reference/assets/sugar-editorial/hero-cane.webp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(etanol, página 2)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(diesel, página 1)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Imagem: /Users/augusto/Documents/ChatGPT/TMO _ INSTITUCIONAL/site-rothschild-reference/assets/commodity-editorial/industry/storage-tanks.webp</a:t>
            </a:r>
          </a:p>
          <a:p xmlns:a="http://schemas.openxmlformats.org/drawingml/2006/main">
            <a:r>
              <a:t>Imagem: /Users/augusto/Documents/ChatGPT/TMO _ INSTITUCIONAL/site-rothschild-reference/assets/covers/fuels.webp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(diesel, página 2)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(alcool-industrial, página 1)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Imagem: /Users/augusto/Documents/ChatGPT/TMO _ INSTITUCIONAL/site-rothschild-reference/assets/covers/industrial-alcohol.webp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(alcool-industrial, página 2)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(carbono, página 1)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Imagem: /Users/augusto/Documents/ChatGPT/TMO _ INSTITUCIONAL/site-rothschild-reference/assets/covers/carbon-forest.webp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Conteúdo: /Users/augusto/Documents/ChatGPT/TMO _ INSTITUCIONAL/output/fichas-agro-2026-10-03/fontes/fichas-copy.json (carbono, página 2)</a:t>
            </a:r>
          </a:p>
          <a:p xmlns:a="http://schemas.openxmlformats.org/drawingml/2006/main">
            <a:r>
              <a:t>Fontes: /Users/augusto/Documents/ChatGPT/TMO _ INSTITUCIONAL/site-rothschild-reference/commodities.json; /Users/augusto/Documents/ChatGPT/TMO _ INSTITUCIONAL/site-rothschild-reference/commodity-editorial.json.</a:t>
            </a:r>
          </a:p>
          <a:p xmlns:a="http://schemas.openxmlformats.org/drawingml/2006/main">
            <a:r>
              <a:t>Imagem: Marca Taylor: arquivo vetorial original, proporções preservadas.</a:t>
            </a:r>
          </a:p>
          <a:p xmlns:a="http://schemas.openxmlformats.org/drawingml/2006/main">
            <a:r>
              <a:t>Fotografias ilustrativas. Não comprovam estoque, propriedade, certificação ou classificação de lote.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56b3a57fa447b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ab380f1e7d42c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9598b8f322454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aa25436032444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5eeeb2ba0d481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ec5cb2337d4ca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57343B4-2EBE-4A0D-9F5F-81DD8CEFE9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56000" y="4039200"/>
            <a:ext cx="6048000" cy="154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97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CD3F6D0-B181-47CC-9206-C89DDB4B129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4000" y="5880600"/>
            <a:ext cx="5292000" cy="118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2674659-83CD-4876-9795-50030F3D5F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56000" y="4455000"/>
            <a:ext cx="6048000" cy="178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D5BA2C9-8BE0-45C2-9614-322CBA40E8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250" y="831600"/>
            <a:ext cx="6709500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2F4E83D-68A1-49FC-874A-30E9D37C91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250" y="2970000"/>
            <a:ext cx="6709500" cy="665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1pPr>
            <a:lvl2pPr marL="330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2pPr>
            <a:lvl3pPr marL="519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3pPr>
            <a:lvl4pPr marL="708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4pPr>
            <a:lvl5pPr marL="897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5pPr>
            <a:lvl6pPr marL="1086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6pPr>
            <a:lvl7pPr marL="1275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7pPr>
            <a:lvl8pPr marL="1464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8pPr>
            <a:lvl9pPr marL="1653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EC67F8F-A03F-4F47-9896-C6FF951242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250" y="831600"/>
            <a:ext cx="6709500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FE48BB7-17EA-4598-9AA4-17E1D62258D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250" y="2970000"/>
            <a:ext cx="3118500" cy="665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1pPr>
            <a:lvl2pPr marL="330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2pPr>
            <a:lvl3pPr marL="519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3pPr>
            <a:lvl4pPr marL="708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4pPr>
            <a:lvl5pPr marL="897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5pPr>
            <a:lvl6pPr marL="1086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6pPr>
            <a:lvl7pPr marL="1275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7pPr>
            <a:lvl8pPr marL="1464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8pPr>
            <a:lvl9pPr marL="1653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CE555FC-1371-4BD9-ABA1-8D73E982B6E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016250" y="2970000"/>
            <a:ext cx="3118500" cy="665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1pPr>
            <a:lvl2pPr marL="330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2pPr>
            <a:lvl3pPr marL="519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3pPr>
            <a:lvl4pPr marL="708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4pPr>
            <a:lvl5pPr marL="897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5pPr>
            <a:lvl6pPr marL="1086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6pPr>
            <a:lvl7pPr marL="1275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7pPr>
            <a:lvl8pPr marL="1464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8pPr>
            <a:lvl9pPr marL="1653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1281155-83D9-403C-A5F9-80B0A78CE4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250" y="831600"/>
            <a:ext cx="6709500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18712BC-B8D0-484A-94E6-BF428710D04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250" y="2970000"/>
            <a:ext cx="3118500" cy="665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1pPr>
            <a:lvl2pPr marL="330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2pPr>
            <a:lvl3pPr marL="519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3pPr>
            <a:lvl4pPr marL="708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4pPr>
            <a:lvl5pPr marL="897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5pPr>
            <a:lvl6pPr marL="1086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6pPr>
            <a:lvl7pPr marL="1275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7pPr>
            <a:lvl8pPr marL="1464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8pPr>
            <a:lvl9pPr marL="1653750" indent="-141750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b803d2dabb4d03" /><Relationship Type="http://schemas.openxmlformats.org/officeDocument/2006/relationships/slideLayout" Target="/ppt/slideLayouts/slideLayout1.xml" Id="R42990693563c4a87" /><Relationship Type="http://schemas.openxmlformats.org/officeDocument/2006/relationships/slideLayout" Target="/ppt/slideLayouts/slideLayout2.xml" Id="R5af4a0542e794564" /><Relationship Type="http://schemas.openxmlformats.org/officeDocument/2006/relationships/slideLayout" Target="/ppt/slideLayouts/slideLayout3.xml" Id="R6eeab53dad4942dc" /><Relationship Type="http://schemas.openxmlformats.org/officeDocument/2006/relationships/slideLayout" Target="/ppt/slideLayouts/slideLayout4.xml" Id="R206b684f446e4d1f" /><Relationship Type="http://schemas.openxmlformats.org/officeDocument/2006/relationships/slideLayout" Target="/ppt/slideLayouts/slideLayout5.xml" Id="R008ff5353a274c78" /><Relationship Type="http://schemas.openxmlformats.org/officeDocument/2006/relationships/slideLayout" Target="/ppt/slideLayouts/slideLayout6.xml" Id="R5a68f646ee7e49d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2990693563c4a87"/>
    <p:sldLayoutId xmlns:r="http://schemas.openxmlformats.org/officeDocument/2006/relationships" id="2147483650" r:id="R5af4a0542e794564"/>
    <p:sldLayoutId xmlns:r="http://schemas.openxmlformats.org/officeDocument/2006/relationships" id="2147483651" r:id="R6eeab53dad4942dc"/>
    <p:sldLayoutId xmlns:r="http://schemas.openxmlformats.org/officeDocument/2006/relationships" id="2147483652" r:id="R206b684f446e4d1f"/>
    <p:sldLayoutId xmlns:r="http://schemas.openxmlformats.org/officeDocument/2006/relationships" id="2147483653" r:id="R008ff5353a274c78"/>
    <p:sldLayoutId xmlns:r="http://schemas.openxmlformats.org/officeDocument/2006/relationships" id="2147483654" r:id="R5a68f646ee7e49d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250a2a41374d7a" /><Relationship Type="http://schemas.openxmlformats.org/officeDocument/2006/relationships/image" Target="/ppt/media/image.png" Id="Rcd36468e4f1b4a96" /><Relationship Type="http://schemas.openxmlformats.org/officeDocument/2006/relationships/image" Target="/ppt/media/image.jpeg" Id="Ra40cab7114474ed8" /><Relationship Type="http://schemas.openxmlformats.org/officeDocument/2006/relationships/notesSlide" Target="/ppt/notesSlides/notesSlide1.xml" Id="R50f02dcd23b543a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41e636ae6d4d51" /><Relationship Type="http://schemas.openxmlformats.org/officeDocument/2006/relationships/image" Target="/ppt/media/image2.png" Id="R820702a2c74046aa" /><Relationship Type="http://schemas.openxmlformats.org/officeDocument/2006/relationships/notesSlide" Target="/ppt/notesSlides/notesSlide2.xml" Id="R888819a7bcaf42e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f2d46118bb424f" /><Relationship Type="http://schemas.openxmlformats.org/officeDocument/2006/relationships/image" Target="/ppt/media/image3.png" Id="R0634ba00ab894bc3" /><Relationship Type="http://schemas.openxmlformats.org/officeDocument/2006/relationships/image" Target="/ppt/media/image2.jpeg" Id="R184ada61dd7f4be6" /><Relationship Type="http://schemas.openxmlformats.org/officeDocument/2006/relationships/notesSlide" Target="/ppt/notesSlides/notesSlide3.xml" Id="Rce3cee0391f344e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a0476a17414d56" /><Relationship Type="http://schemas.openxmlformats.org/officeDocument/2006/relationships/image" Target="/ppt/media/image4.png" Id="Rc88fac0ed04d412c" /><Relationship Type="http://schemas.openxmlformats.org/officeDocument/2006/relationships/notesSlide" Target="/ppt/notesSlides/notesSlide4.xml" Id="R87eb99ec20ec439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87e11aa210404c" /><Relationship Type="http://schemas.openxmlformats.org/officeDocument/2006/relationships/image" Target="/ppt/media/image5.png" Id="R22c5a5d0092f43c5" /><Relationship Type="http://schemas.openxmlformats.org/officeDocument/2006/relationships/image" Target="/ppt/media/image3.jpeg" Id="R8fada4e4a798405c" /><Relationship Type="http://schemas.openxmlformats.org/officeDocument/2006/relationships/notesSlide" Target="/ppt/notesSlides/notesSlide5.xml" Id="Rc5546a985b4d4e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43e51b588242bc" /><Relationship Type="http://schemas.openxmlformats.org/officeDocument/2006/relationships/image" Target="/ppt/media/image6.png" Id="R03953243eb3c4b68" /><Relationship Type="http://schemas.openxmlformats.org/officeDocument/2006/relationships/notesSlide" Target="/ppt/notesSlides/notesSlide6.xml" Id="Rd673629165ff487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0ca4b2e04f4f9a" /><Relationship Type="http://schemas.openxmlformats.org/officeDocument/2006/relationships/image" Target="/ppt/media/image7.png" Id="Ra13818eee12e4146" /><Relationship Type="http://schemas.openxmlformats.org/officeDocument/2006/relationships/image" Target="/ppt/media/image4.jpeg" Id="Rd9b5cd35ccc14924" /><Relationship Type="http://schemas.openxmlformats.org/officeDocument/2006/relationships/notesSlide" Target="/ppt/notesSlides/notesSlide7.xml" Id="R84e7c98218f5481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3bda4d71e148b7" /><Relationship Type="http://schemas.openxmlformats.org/officeDocument/2006/relationships/image" Target="/ppt/media/image8.png" Id="R09baac4a64194e9b" /><Relationship Type="http://schemas.openxmlformats.org/officeDocument/2006/relationships/notesSlide" Target="/ppt/notesSlides/notesSlide8.xml" Id="Rd86e8d5b87a44fd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c15e7b640547db" /><Relationship Type="http://schemas.openxmlformats.org/officeDocument/2006/relationships/image" Target="/ppt/media/image9.png" Id="R5889aae94cc84eea" /><Relationship Type="http://schemas.openxmlformats.org/officeDocument/2006/relationships/image" Target="/ppt/media/image5.jpeg" Id="Rf6bf69b5f6e34770" /><Relationship Type="http://schemas.openxmlformats.org/officeDocument/2006/relationships/image" Target="/ppt/media/image6.jpeg" Id="R6dbfae2129404f3f" /><Relationship Type="http://schemas.openxmlformats.org/officeDocument/2006/relationships/notesSlide" Target="/ppt/notesSlides/notesSlide9.xml" Id="Ra71bea3f71ca4da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7b2bddd20f4b7c" /><Relationship Type="http://schemas.openxmlformats.org/officeDocument/2006/relationships/image" Target="/ppt/media/image10.png" Id="Raf2818731d624751" /><Relationship Type="http://schemas.openxmlformats.org/officeDocument/2006/relationships/notesSlide" Target="/ppt/notesSlides/notesSlide10.xml" Id="Rd3f96a5cc1af47f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e44c7e64654f89" /><Relationship Type="http://schemas.openxmlformats.org/officeDocument/2006/relationships/image" Target="/ppt/media/image11.png" Id="R90db2e575d964285" /><Relationship Type="http://schemas.openxmlformats.org/officeDocument/2006/relationships/image" Target="/ppt/media/image7.jpeg" Id="R82d63bd424814c9f" /><Relationship Type="http://schemas.openxmlformats.org/officeDocument/2006/relationships/notesSlide" Target="/ppt/notesSlides/notesSlide11.xml" Id="R544d1d781ce0468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a5b208e02b47c0" /><Relationship Type="http://schemas.openxmlformats.org/officeDocument/2006/relationships/image" Target="/ppt/media/image12.png" Id="R0e9f944f2c184021" /><Relationship Type="http://schemas.openxmlformats.org/officeDocument/2006/relationships/notesSlide" Target="/ppt/notesSlides/notesSlide12.xml" Id="R369028e6cc2544f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229c2cb8a84932" /><Relationship Type="http://schemas.openxmlformats.org/officeDocument/2006/relationships/image" Target="/ppt/media/image13.png" Id="Rcdf0f98eedc04028" /><Relationship Type="http://schemas.openxmlformats.org/officeDocument/2006/relationships/image" Target="/ppt/media/image8.jpeg" Id="R595bf27e2bb04557" /><Relationship Type="http://schemas.openxmlformats.org/officeDocument/2006/relationships/notesSlide" Target="/ppt/notesSlides/notesSlide13.xml" Id="R97ddb21bd13f487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3dff960bb14e1b" /><Relationship Type="http://schemas.openxmlformats.org/officeDocument/2006/relationships/image" Target="/ppt/media/image14.png" Id="R5551bfc9b0d744b4" /><Relationship Type="http://schemas.openxmlformats.org/officeDocument/2006/relationships/notesSlide" Target="/ppt/notesSlides/notesSlide14.xml" Id="R40d701d42aeb42d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23896d1b024c1e" /><Relationship Type="http://schemas.openxmlformats.org/officeDocument/2006/relationships/image" Target="/ppt/media/image15.png" Id="R4981431d532444d1" /><Relationship Type="http://schemas.openxmlformats.org/officeDocument/2006/relationships/image" Target="/ppt/media/image9.jpeg" Id="R074f3cbac4e14b5e" /><Relationship Type="http://schemas.openxmlformats.org/officeDocument/2006/relationships/image" Target="/ppt/media/image10.jpeg" Id="R73f3e2a155e64168" /><Relationship Type="http://schemas.openxmlformats.org/officeDocument/2006/relationships/notesSlide" Target="/ppt/notesSlides/notesSlide15.xml" Id="R593fd089a095462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a5eb3b2166409b" /><Relationship Type="http://schemas.openxmlformats.org/officeDocument/2006/relationships/image" Target="/ppt/media/image16.png" Id="R5d0667502e854270" /><Relationship Type="http://schemas.openxmlformats.org/officeDocument/2006/relationships/notesSlide" Target="/ppt/notesSlides/notesSlide16.xml" Id="Rcfdb3e6a42ca474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69e3f9da864cf2" /><Relationship Type="http://schemas.openxmlformats.org/officeDocument/2006/relationships/image" Target="/ppt/media/image17.png" Id="R911118a4c55c4d4b" /><Relationship Type="http://schemas.openxmlformats.org/officeDocument/2006/relationships/image" Target="/ppt/media/image11.jpeg" Id="R19f53d9592c44060" /><Relationship Type="http://schemas.openxmlformats.org/officeDocument/2006/relationships/notesSlide" Target="/ppt/notesSlides/notesSlide17.xml" Id="Ra0c6a3f26b944cf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df1d2f563c4429" /><Relationship Type="http://schemas.openxmlformats.org/officeDocument/2006/relationships/image" Target="/ppt/media/image18.png" Id="R8ab8558c6ab34637" /><Relationship Type="http://schemas.openxmlformats.org/officeDocument/2006/relationships/notesSlide" Target="/ppt/notesSlides/notesSlide18.xml" Id="R0a5ef2180a1d493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c57f0311fd4d8a" /><Relationship Type="http://schemas.openxmlformats.org/officeDocument/2006/relationships/image" Target="/ppt/media/image19.png" Id="R62a9c94e86624cb3" /><Relationship Type="http://schemas.openxmlformats.org/officeDocument/2006/relationships/image" Target="/ppt/media/image12.jpeg" Id="R68cb3dc095c54f53" /><Relationship Type="http://schemas.openxmlformats.org/officeDocument/2006/relationships/image" Target="/ppt/media/image13.jpeg" Id="R29b36e8a8ea14ca6" /><Relationship Type="http://schemas.openxmlformats.org/officeDocument/2006/relationships/notesSlide" Target="/ppt/notesSlides/notesSlide19.xml" Id="Rbd231d7c793f4d8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1ba20b41744e9f" /><Relationship Type="http://schemas.openxmlformats.org/officeDocument/2006/relationships/image" Target="/ppt/media/image20.png" Id="Recbcfd28ae8042e7" /><Relationship Type="http://schemas.openxmlformats.org/officeDocument/2006/relationships/notesSlide" Target="/ppt/notesSlides/notesSlide20.xml" Id="R2d9d1ac76fcb497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8b7ac637434f39" /><Relationship Type="http://schemas.openxmlformats.org/officeDocument/2006/relationships/image" Target="/ppt/media/image21.png" Id="Re5858297a48e416f" /><Relationship Type="http://schemas.openxmlformats.org/officeDocument/2006/relationships/image" Target="/ppt/media/image14.jpeg" Id="R4dbe9cb84ae74075" /><Relationship Type="http://schemas.openxmlformats.org/officeDocument/2006/relationships/notesSlide" Target="/ppt/notesSlides/notesSlide21.xml" Id="Rce609997fa0c480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851eb5038847d0" /><Relationship Type="http://schemas.openxmlformats.org/officeDocument/2006/relationships/image" Target="/ppt/media/image22.png" Id="R6d53dc3a213b451c" /><Relationship Type="http://schemas.openxmlformats.org/officeDocument/2006/relationships/notesSlide" Target="/ppt/notesSlides/notesSlide22.xml" Id="R7422362fa6524ad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0c86dd9f0548ae" /><Relationship Type="http://schemas.openxmlformats.org/officeDocument/2006/relationships/image" Target="/ppt/media/image23.png" Id="R83335578ebee447f" /><Relationship Type="http://schemas.openxmlformats.org/officeDocument/2006/relationships/image" Target="/ppt/media/image15.jpeg" Id="Rfd25c56ac3a744a3" /><Relationship Type="http://schemas.openxmlformats.org/officeDocument/2006/relationships/notesSlide" Target="/ppt/notesSlides/notesSlide23.xml" Id="R96f350274c09427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12a2a2e41b4e06" /><Relationship Type="http://schemas.openxmlformats.org/officeDocument/2006/relationships/image" Target="/ppt/media/image24.png" Id="R2adb76ff9b8e4d4b" /><Relationship Type="http://schemas.openxmlformats.org/officeDocument/2006/relationships/notesSlide" Target="/ppt/notesSlides/notesSlide24.xml" Id="R3635bd9eab7c49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CE33175-8FA9-4AD8-8036-34BDBDC2D8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36468e4f1b4a96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Açúcar texto 1">
            <a:extLst xmlns:a="http://schemas.openxmlformats.org/drawingml/2006/main">
              <a:ext uri="{FF2B5EF4-FFF2-40B4-BE49-F238E27FC236}">
                <a16:creationId xmlns:a16="http://schemas.microsoft.com/office/drawing/2014/main" id="{5D357586-39E2-44C1-8740-96ACE1447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AGRO E INGREDIENTES</a:t>
            </a:r>
          </a:p>
        </p:txBody>
      </p:sp>
      <p:sp>
        <p:nvSpPr>
          <p:cNvPr id="3" name="Açúcar texto 2">
            <a:extLst xmlns:a="http://schemas.openxmlformats.org/drawingml/2006/main">
              <a:ext uri="{FF2B5EF4-FFF2-40B4-BE49-F238E27FC236}">
                <a16:creationId xmlns:a16="http://schemas.microsoft.com/office/drawing/2014/main" id="{DB8779C9-937C-46D0-9295-9EBEFE90D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FICHA COMERCIAL DE CONSULTA</a:t>
            </a:r>
          </a:p>
        </p:txBody>
      </p:sp>
      <p:sp>
        <p:nvSpPr>
          <p:cNvPr id="4" name="Açúcar linha 3">
            <a:extLst xmlns:a="http://schemas.openxmlformats.org/drawingml/2006/main">
              <a:ext uri="{FF2B5EF4-FFF2-40B4-BE49-F238E27FC236}">
                <a16:creationId xmlns:a16="http://schemas.microsoft.com/office/drawing/2014/main" id="{4AB53EA0-D282-4E00-BBDF-C41957B11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Açúcar texto 4">
            <a:extLst xmlns:a="http://schemas.openxmlformats.org/drawingml/2006/main">
              <a:ext uri="{FF2B5EF4-FFF2-40B4-BE49-F238E27FC236}">
                <a16:creationId xmlns:a16="http://schemas.microsoft.com/office/drawing/2014/main" id="{C4271F86-A3B1-4989-8433-70EFDAD7E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250950"/>
            <a:ext cx="6798000" cy="5702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9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Açúcar</a:t>
            </a:r>
          </a:p>
        </p:txBody>
      </p:sp>
      <p:sp>
        <p:nvSpPr>
          <p:cNvPr id="6" name="Açúcar texto 5">
            <a:extLst xmlns:a="http://schemas.openxmlformats.org/drawingml/2006/main">
              <a:ext uri="{FF2B5EF4-FFF2-40B4-BE49-F238E27FC236}">
                <a16:creationId xmlns:a16="http://schemas.microsoft.com/office/drawing/2014/main" id="{022CF03B-7D6F-4EF9-9F91-ABB108646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987550"/>
            <a:ext cx="6798000" cy="287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Açúcar para a aplicação e o destino da sua operação.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1EC854-8EC9-4101-ACE4-8B401E330C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0cab7114474ed8"/>
          <a:srcRect xmlns:a="http://schemas.openxmlformats.org/drawingml/2006/main" l="0" t="23238" r="0" b="232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1000" y="2743200"/>
            <a:ext cx="6798000" cy="2425700"/>
          </a:xfrm>
          <a:prstGeom xmlns:a="http://schemas.openxmlformats.org/drawingml/2006/main" prst="rect">
            <a:avLst/>
          </a:prstGeom>
        </p:spPr>
      </p:pic>
      <p:sp>
        <p:nvSpPr>
          <p:cNvPr id="8" name="Açúcar texto 7">
            <a:extLst xmlns:a="http://schemas.openxmlformats.org/drawingml/2006/main">
              <a:ext uri="{FF2B5EF4-FFF2-40B4-BE49-F238E27FC236}">
                <a16:creationId xmlns:a16="http://schemas.microsoft.com/office/drawing/2014/main" id="{89509BFF-93B5-4FE6-9761-31CC78FCC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251450"/>
            <a:ext cx="6798000" cy="143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Fotografia ilustrativa</a:t>
            </a:r>
          </a:p>
        </p:txBody>
      </p:sp>
      <p:sp>
        <p:nvSpPr>
          <p:cNvPr id="9" name="Açúcar texto 8">
            <a:extLst xmlns:a="http://schemas.openxmlformats.org/drawingml/2006/main">
              <a:ext uri="{FF2B5EF4-FFF2-40B4-BE49-F238E27FC236}">
                <a16:creationId xmlns:a16="http://schemas.microsoft.com/office/drawing/2014/main" id="{071AF68A-D0C7-4CF6-8BC9-5043A2628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19750"/>
            <a:ext cx="6798000" cy="386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TAYLOR MADE ONLY aproxima a demanda da indústria da oferta de produtores e fornecedores.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negociação considera aplicação, especificação, volume e entrega.</a:t>
            </a:r>
          </a:p>
        </p:txBody>
      </p:sp>
      <p:sp>
        <p:nvSpPr>
          <p:cNvPr id="10" name="Açúcar texto 9">
            <a:extLst xmlns:a="http://schemas.openxmlformats.org/drawingml/2006/main">
              <a:ext uri="{FF2B5EF4-FFF2-40B4-BE49-F238E27FC236}">
                <a16:creationId xmlns:a16="http://schemas.microsoft.com/office/drawing/2014/main" id="{159608EF-B3BF-4BF8-B4EF-809CFE012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496050"/>
            <a:ext cx="42799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LINHAS DE CONSULTA</a:t>
            </a:r>
          </a:p>
        </p:txBody>
      </p:sp>
      <p:sp>
        <p:nvSpPr>
          <p:cNvPr id="11" name="Açúcar linha 10">
            <a:extLst xmlns:a="http://schemas.openxmlformats.org/drawingml/2006/main">
              <a:ext uri="{FF2B5EF4-FFF2-40B4-BE49-F238E27FC236}">
                <a16:creationId xmlns:a16="http://schemas.microsoft.com/office/drawing/2014/main" id="{48561AAC-D3F1-484F-A80E-5363C2189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743700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2" name="Açúcar texto 11">
            <a:extLst xmlns:a="http://schemas.openxmlformats.org/drawingml/2006/main">
              <a:ext uri="{FF2B5EF4-FFF2-40B4-BE49-F238E27FC236}">
                <a16:creationId xmlns:a16="http://schemas.microsoft.com/office/drawing/2014/main" id="{39D5A198-20F0-4A35-8486-011AEB4A3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851650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Açúcar branco / refinado · consulta ICUMSA 45</a:t>
            </a:r>
          </a:p>
        </p:txBody>
      </p:sp>
      <p:sp>
        <p:nvSpPr>
          <p:cNvPr id="13" name="Açúcar texto 12">
            <a:extLst xmlns:a="http://schemas.openxmlformats.org/drawingml/2006/main">
              <a:ext uri="{FF2B5EF4-FFF2-40B4-BE49-F238E27FC236}">
                <a16:creationId xmlns:a16="http://schemas.microsoft.com/office/drawing/2014/main" id="{59D13FC5-1AB5-4F2E-B43F-1FD647AA5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108190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Para processos que exigem açúcar branco de baixa cor. Conferir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ficha técnica, granulometria, umidade e requisitos da aplicação.</a:t>
            </a:r>
          </a:p>
        </p:txBody>
      </p:sp>
      <p:sp>
        <p:nvSpPr>
          <p:cNvPr id="14" name="Açúcar linha 13">
            <a:extLst xmlns:a="http://schemas.openxmlformats.org/drawingml/2006/main">
              <a:ext uri="{FF2B5EF4-FFF2-40B4-BE49-F238E27FC236}">
                <a16:creationId xmlns:a16="http://schemas.microsoft.com/office/drawing/2014/main" id="{C1823383-6E82-4056-9A84-2C6BCECBD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575499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5" name="Açúcar texto 14">
            <a:extLst xmlns:a="http://schemas.openxmlformats.org/drawingml/2006/main">
              <a:ext uri="{FF2B5EF4-FFF2-40B4-BE49-F238E27FC236}">
                <a16:creationId xmlns:a16="http://schemas.microsoft.com/office/drawing/2014/main" id="{CF00DAD8-E94B-40D4-9908-D3832ADD7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683449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Açúcar branco / cristal · consulta ICUMSA 150</a:t>
            </a:r>
          </a:p>
        </p:txBody>
      </p:sp>
      <p:sp>
        <p:nvSpPr>
          <p:cNvPr id="16" name="Açúcar texto 15">
            <a:extLst xmlns:a="http://schemas.openxmlformats.org/drawingml/2006/main">
              <a:ext uri="{FF2B5EF4-FFF2-40B4-BE49-F238E27FC236}">
                <a16:creationId xmlns:a16="http://schemas.microsoft.com/office/drawing/2014/main" id="{D96FE483-ACFF-4502-95A5-043F93045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939989"/>
            <a:ext cx="4279900" cy="5072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Para aplicações compatíveis com a cor contratada. Confirmar tipo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comercial e limites; a cor isolada não define adequação ao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processo.</a:t>
            </a:r>
          </a:p>
        </p:txBody>
      </p:sp>
      <p:sp>
        <p:nvSpPr>
          <p:cNvPr id="17" name="Açúcar linha 16">
            <a:extLst xmlns:a="http://schemas.openxmlformats.org/drawingml/2006/main">
              <a:ext uri="{FF2B5EF4-FFF2-40B4-BE49-F238E27FC236}">
                <a16:creationId xmlns:a16="http://schemas.microsoft.com/office/drawing/2014/main" id="{E8630667-A6FA-4453-A544-8EE4DA28D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567928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8" name="Açúcar texto 17">
            <a:extLst xmlns:a="http://schemas.openxmlformats.org/drawingml/2006/main">
              <a:ext uri="{FF2B5EF4-FFF2-40B4-BE49-F238E27FC236}">
                <a16:creationId xmlns:a16="http://schemas.microsoft.com/office/drawing/2014/main" id="{BFB4282C-0EF9-4A48-ADE0-C62F16AB0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675878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Açúcar VHP</a:t>
            </a:r>
          </a:p>
        </p:txBody>
      </p:sp>
      <p:sp>
        <p:nvSpPr>
          <p:cNvPr id="19" name="Açúcar texto 18">
            <a:extLst xmlns:a="http://schemas.openxmlformats.org/drawingml/2006/main">
              <a:ext uri="{FF2B5EF4-FFF2-40B4-BE49-F238E27FC236}">
                <a16:creationId xmlns:a16="http://schemas.microsoft.com/office/drawing/2014/main" id="{EBC7E471-0BF9-487C-AD85-522FF2AAF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932418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Açúcar bruto para refino e processamento. Avaliar polarização,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cor, umidade e compatibilidade com a finalidade contratada.</a:t>
            </a:r>
          </a:p>
        </p:txBody>
      </p:sp>
      <p:sp>
        <p:nvSpPr>
          <p:cNvPr id="20" name="Açúcar texto 19">
            <a:extLst xmlns:a="http://schemas.openxmlformats.org/drawingml/2006/main">
              <a:ext uri="{FF2B5EF4-FFF2-40B4-BE49-F238E27FC236}">
                <a16:creationId xmlns:a16="http://schemas.microsoft.com/office/drawing/2014/main" id="{79365EDB-ACA8-4093-8EBD-8CCB985A4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496050"/>
            <a:ext cx="22006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APLICAÇÕES</a:t>
            </a:r>
          </a:p>
        </p:txBody>
      </p:sp>
      <p:sp>
        <p:nvSpPr>
          <p:cNvPr id="21" name="Açúcar linha 20">
            <a:extLst xmlns:a="http://schemas.openxmlformats.org/drawingml/2006/main">
              <a:ext uri="{FF2B5EF4-FFF2-40B4-BE49-F238E27FC236}">
                <a16:creationId xmlns:a16="http://schemas.microsoft.com/office/drawing/2014/main" id="{5FA724BC-3D45-45D0-9B3C-824A8815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743700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Açúcar texto 21">
            <a:extLst xmlns:a="http://schemas.openxmlformats.org/drawingml/2006/main">
              <a:ext uri="{FF2B5EF4-FFF2-40B4-BE49-F238E27FC236}">
                <a16:creationId xmlns:a16="http://schemas.microsoft.com/office/drawing/2014/main" id="{FAA6CC65-0EBB-4A0D-88C2-F63517C1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851650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Alimentos e bebidas</a:t>
            </a:r>
          </a:p>
        </p:txBody>
      </p:sp>
      <p:sp>
        <p:nvSpPr>
          <p:cNvPr id="23" name="Açúcar texto 22">
            <a:extLst xmlns:a="http://schemas.openxmlformats.org/drawingml/2006/main">
              <a:ext uri="{FF2B5EF4-FFF2-40B4-BE49-F238E27FC236}">
                <a16:creationId xmlns:a16="http://schemas.microsoft.com/office/drawing/2014/main" id="{0F2A1235-544D-4030-A2F0-1CC9E1EC8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102094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Cor, granulometria e dissolução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são avaliadas com os requisitos da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formulação.</a:t>
            </a:r>
          </a:p>
        </p:txBody>
      </p:sp>
      <p:sp>
        <p:nvSpPr>
          <p:cNvPr id="24" name="Açúcar linha 23">
            <a:extLst xmlns:a="http://schemas.openxmlformats.org/drawingml/2006/main">
              <a:ext uri="{FF2B5EF4-FFF2-40B4-BE49-F238E27FC236}">
                <a16:creationId xmlns:a16="http://schemas.microsoft.com/office/drawing/2014/main" id="{CFD66BAA-D7C1-4BE8-8C58-64B4736AE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720584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5" name="Açúcar texto 24">
            <a:extLst xmlns:a="http://schemas.openxmlformats.org/drawingml/2006/main">
              <a:ext uri="{FF2B5EF4-FFF2-40B4-BE49-F238E27FC236}">
                <a16:creationId xmlns:a16="http://schemas.microsoft.com/office/drawing/2014/main" id="{F622967B-4481-4276-A093-BF314E7A0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828534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Refino e processamento</a:t>
            </a:r>
          </a:p>
        </p:txBody>
      </p:sp>
      <p:sp>
        <p:nvSpPr>
          <p:cNvPr id="26" name="Açúcar texto 25">
            <a:extLst xmlns:a="http://schemas.openxmlformats.org/drawingml/2006/main">
              <a:ext uri="{FF2B5EF4-FFF2-40B4-BE49-F238E27FC236}">
                <a16:creationId xmlns:a16="http://schemas.microsoft.com/office/drawing/2014/main" id="{7204702F-003C-4862-8966-81008A5E4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078978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Polarização, cor e umidade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precisam acompanhar a finalidade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do lote.</a:t>
            </a:r>
          </a:p>
        </p:txBody>
      </p:sp>
      <p:sp>
        <p:nvSpPr>
          <p:cNvPr id="27" name="Açúcar linha 26">
            <a:extLst xmlns:a="http://schemas.openxmlformats.org/drawingml/2006/main">
              <a:ext uri="{FF2B5EF4-FFF2-40B4-BE49-F238E27FC236}">
                <a16:creationId xmlns:a16="http://schemas.microsoft.com/office/drawing/2014/main" id="{7616DFA3-3A64-417B-8C82-4385C36EB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697468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8" name="Açúcar texto 27">
            <a:extLst xmlns:a="http://schemas.openxmlformats.org/drawingml/2006/main">
              <a:ext uri="{FF2B5EF4-FFF2-40B4-BE49-F238E27FC236}">
                <a16:creationId xmlns:a16="http://schemas.microsoft.com/office/drawing/2014/main" id="{595091E9-FBEF-42FC-A719-94558EE6D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805418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Comercialização</a:t>
            </a:r>
          </a:p>
        </p:txBody>
      </p:sp>
      <p:sp>
        <p:nvSpPr>
          <p:cNvPr id="29" name="Açúcar texto 28">
            <a:extLst xmlns:a="http://schemas.openxmlformats.org/drawingml/2006/main">
              <a:ext uri="{FF2B5EF4-FFF2-40B4-BE49-F238E27FC236}">
                <a16:creationId xmlns:a16="http://schemas.microsoft.com/office/drawing/2014/main" id="{6EC5BA16-56FB-483A-8AEC-401F21D62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9055862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produto e os requisitos do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mercado de destino orientam 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negociação.</a:t>
            </a:r>
          </a:p>
        </p:txBody>
      </p:sp>
      <p:sp>
        <p:nvSpPr>
          <p:cNvPr id="30" name="Açúcar linha 29">
            <a:extLst xmlns:a="http://schemas.openxmlformats.org/drawingml/2006/main">
              <a:ext uri="{FF2B5EF4-FFF2-40B4-BE49-F238E27FC236}">
                <a16:creationId xmlns:a16="http://schemas.microsoft.com/office/drawing/2014/main" id="{A1B5F264-3C4D-456B-8F29-5C5BCD8B1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31" name="Açúcar texto 30">
            <a:extLst xmlns:a="http://schemas.openxmlformats.org/drawingml/2006/main">
              <a:ext uri="{FF2B5EF4-FFF2-40B4-BE49-F238E27FC236}">
                <a16:creationId xmlns:a16="http://schemas.microsoft.com/office/drawing/2014/main" id="{8610916D-202A-4F0D-BE3B-BF34465C3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32" name="Açúcar texto 31">
            <a:extLst xmlns:a="http://schemas.openxmlformats.org/drawingml/2006/main">
              <a:ext uri="{FF2B5EF4-FFF2-40B4-BE49-F238E27FC236}">
                <a16:creationId xmlns:a16="http://schemas.microsoft.com/office/drawing/2014/main" id="{DE8A153A-C31A-42D7-AAE1-0BCE47924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33" name="Açúcar texto 32">
            <a:extLst xmlns:a="http://schemas.openxmlformats.org/drawingml/2006/main">
              <a:ext uri="{FF2B5EF4-FFF2-40B4-BE49-F238E27FC236}">
                <a16:creationId xmlns:a16="http://schemas.microsoft.com/office/drawing/2014/main" id="{335C433A-F7BE-425F-AF8B-C9DBED8A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1 / 2</a:t>
            </a:r>
          </a:p>
        </p:txBody>
      </p:sp>
    </p:spTree>
    <p:extLst>
      <p:ext uri="{BB962C8B-B14F-4D97-AF65-F5344CB8AC3E}">
        <p14:creationId xmlns:p14="http://schemas.microsoft.com/office/powerpoint/2010/main" val="716825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A99FE8D2-CBDA-4D2D-A849-A434C37F16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0702a2c74046aa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Açúcar texto 1">
            <a:extLst xmlns:a="http://schemas.openxmlformats.org/drawingml/2006/main">
              <a:ext uri="{FF2B5EF4-FFF2-40B4-BE49-F238E27FC236}">
                <a16:creationId xmlns:a16="http://schemas.microsoft.com/office/drawing/2014/main" id="{A387DF5B-015A-407B-A9D3-60B872464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AGRO E INGREDIENTES</a:t>
            </a:r>
          </a:p>
        </p:txBody>
      </p:sp>
      <p:sp>
        <p:nvSpPr>
          <p:cNvPr id="3" name="Açúcar texto 2">
            <a:extLst xmlns:a="http://schemas.openxmlformats.org/drawingml/2006/main">
              <a:ext uri="{FF2B5EF4-FFF2-40B4-BE49-F238E27FC236}">
                <a16:creationId xmlns:a16="http://schemas.microsoft.com/office/drawing/2014/main" id="{5B0FA1C7-3B27-46E5-B16C-B7D3C2E93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Açúcar</a:t>
            </a:r>
          </a:p>
        </p:txBody>
      </p:sp>
      <p:sp>
        <p:nvSpPr>
          <p:cNvPr id="4" name="Açúcar linha 3">
            <a:extLst xmlns:a="http://schemas.openxmlformats.org/drawingml/2006/main">
              <a:ext uri="{FF2B5EF4-FFF2-40B4-BE49-F238E27FC236}">
                <a16:creationId xmlns:a16="http://schemas.microsoft.com/office/drawing/2014/main" id="{6C7E5A37-24A2-4FB9-AC3D-59C046DBB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Açúcar texto 4">
            <a:extLst xmlns:a="http://schemas.openxmlformats.org/drawingml/2006/main">
              <a:ext uri="{FF2B5EF4-FFF2-40B4-BE49-F238E27FC236}">
                <a16:creationId xmlns:a16="http://schemas.microsoft.com/office/drawing/2014/main" id="{4A197DEB-DDE2-4333-B8FF-40F630AF8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162050"/>
            <a:ext cx="6798000" cy="3881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Critérios para a consulta</a:t>
            </a:r>
          </a:p>
        </p:txBody>
      </p:sp>
      <p:sp>
        <p:nvSpPr>
          <p:cNvPr id="6" name="Açúcar texto 5">
            <a:extLst xmlns:a="http://schemas.openxmlformats.org/drawingml/2006/main">
              <a:ext uri="{FF2B5EF4-FFF2-40B4-BE49-F238E27FC236}">
                <a16:creationId xmlns:a16="http://schemas.microsoft.com/office/drawing/2014/main" id="{F03A9906-6999-46E5-A7E4-F29C8BFCA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695450"/>
            <a:ext cx="679800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avaliação reúne as características do produto e as condições da operação.</a:t>
            </a:r>
          </a:p>
        </p:txBody>
      </p:sp>
      <p:sp>
        <p:nvSpPr>
          <p:cNvPr id="7" name="Açúcar texto 6">
            <a:extLst xmlns:a="http://schemas.openxmlformats.org/drawingml/2006/main">
              <a:ext uri="{FF2B5EF4-FFF2-40B4-BE49-F238E27FC236}">
                <a16:creationId xmlns:a16="http://schemas.microsoft.com/office/drawing/2014/main" id="{1571EAFC-8E27-453F-8350-3547557FF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051050"/>
            <a:ext cx="24638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AVALIAR</a:t>
            </a:r>
          </a:p>
        </p:txBody>
      </p:sp>
      <p:sp>
        <p:nvSpPr>
          <p:cNvPr id="8" name="Açúcar texto 7">
            <a:extLst xmlns:a="http://schemas.openxmlformats.org/drawingml/2006/main">
              <a:ext uri="{FF2B5EF4-FFF2-40B4-BE49-F238E27FC236}">
                <a16:creationId xmlns:a16="http://schemas.microsoft.com/office/drawing/2014/main" id="{4064C919-C130-4349-801D-367B7E38F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051050"/>
            <a:ext cx="41183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ORIENTA A AVALIAÇÃO</a:t>
            </a:r>
          </a:p>
        </p:txBody>
      </p:sp>
      <p:sp>
        <p:nvSpPr>
          <p:cNvPr id="9" name="Açúcar linha 8">
            <a:extLst xmlns:a="http://schemas.openxmlformats.org/drawingml/2006/main">
              <a:ext uri="{FF2B5EF4-FFF2-40B4-BE49-F238E27FC236}">
                <a16:creationId xmlns:a16="http://schemas.microsoft.com/office/drawing/2014/main" id="{93F4D038-C779-427C-98B8-17FCD2003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2860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0" name="Açúcar texto 9">
            <a:extLst xmlns:a="http://schemas.openxmlformats.org/drawingml/2006/main">
              <a:ext uri="{FF2B5EF4-FFF2-40B4-BE49-F238E27FC236}">
                <a16:creationId xmlns:a16="http://schemas.microsoft.com/office/drawing/2014/main" id="{E4FA5355-7867-4CF8-9437-9E5E02861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406650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Cor e método de análise</a:t>
            </a:r>
          </a:p>
        </p:txBody>
      </p:sp>
      <p:sp>
        <p:nvSpPr>
          <p:cNvPr id="11" name="Açúcar texto 10">
            <a:extLst xmlns:a="http://schemas.openxmlformats.org/drawingml/2006/main">
              <a:ext uri="{FF2B5EF4-FFF2-40B4-BE49-F238E27FC236}">
                <a16:creationId xmlns:a16="http://schemas.microsoft.com/office/drawing/2014/main" id="{3440B5CA-03BA-4961-B87E-527D25B43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406650"/>
            <a:ext cx="411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Compatibilidade com a aparência desejada do produto final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comparação correta entre amostras.</a:t>
            </a:r>
          </a:p>
        </p:txBody>
      </p:sp>
      <p:sp>
        <p:nvSpPr>
          <p:cNvPr id="12" name="Açúcar linha 11">
            <a:extLst xmlns:a="http://schemas.openxmlformats.org/drawingml/2006/main">
              <a:ext uri="{FF2B5EF4-FFF2-40B4-BE49-F238E27FC236}">
                <a16:creationId xmlns:a16="http://schemas.microsoft.com/office/drawing/2014/main" id="{6038BAA8-A114-4D19-A26F-05AA5D589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7813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3" name="Açúcar texto 12">
            <a:extLst xmlns:a="http://schemas.openxmlformats.org/drawingml/2006/main">
              <a:ext uri="{FF2B5EF4-FFF2-40B4-BE49-F238E27FC236}">
                <a16:creationId xmlns:a16="http://schemas.microsoft.com/office/drawing/2014/main" id="{017AC13E-E2A1-4A0C-A870-05D4C3CBB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901950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Polarização, umidade e cinzas</a:t>
            </a:r>
          </a:p>
        </p:txBody>
      </p:sp>
      <p:sp>
        <p:nvSpPr>
          <p:cNvPr id="14" name="Açúcar texto 13">
            <a:extLst xmlns:a="http://schemas.openxmlformats.org/drawingml/2006/main">
              <a:ext uri="{FF2B5EF4-FFF2-40B4-BE49-F238E27FC236}">
                <a16:creationId xmlns:a16="http://schemas.microsoft.com/office/drawing/2014/main" id="{9971A5DE-663B-4B02-95E3-0265168F2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901950"/>
            <a:ext cx="411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Composição e características do lote para a finalidade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contratada.</a:t>
            </a:r>
          </a:p>
        </p:txBody>
      </p:sp>
      <p:sp>
        <p:nvSpPr>
          <p:cNvPr id="15" name="Açúcar linha 14">
            <a:extLst xmlns:a="http://schemas.openxmlformats.org/drawingml/2006/main">
              <a:ext uri="{FF2B5EF4-FFF2-40B4-BE49-F238E27FC236}">
                <a16:creationId xmlns:a16="http://schemas.microsoft.com/office/drawing/2014/main" id="{EF631A18-E7B2-4F1B-B370-D5F34D7C2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2766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6" name="Açúcar texto 15">
            <a:extLst xmlns:a="http://schemas.openxmlformats.org/drawingml/2006/main">
              <a:ext uri="{FF2B5EF4-FFF2-40B4-BE49-F238E27FC236}">
                <a16:creationId xmlns:a16="http://schemas.microsoft.com/office/drawing/2014/main" id="{3E188BE2-8622-4E53-8F4B-EB4D98F66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397250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Granulometria e dissolução</a:t>
            </a:r>
          </a:p>
        </p:txBody>
      </p:sp>
      <p:sp>
        <p:nvSpPr>
          <p:cNvPr id="17" name="Açúcar texto 16">
            <a:extLst xmlns:a="http://schemas.openxmlformats.org/drawingml/2006/main">
              <a:ext uri="{FF2B5EF4-FFF2-40B4-BE49-F238E27FC236}">
                <a16:creationId xmlns:a16="http://schemas.microsoft.com/office/drawing/2014/main" id="{BF836877-9C32-4337-B765-10EC063FF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397250"/>
            <a:ext cx="411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Comportamento no processo de dosagem, mistura e dissolução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da sua fábrica.</a:t>
            </a:r>
          </a:p>
        </p:txBody>
      </p:sp>
      <p:sp>
        <p:nvSpPr>
          <p:cNvPr id="18" name="Açúcar linha 17">
            <a:extLst xmlns:a="http://schemas.openxmlformats.org/drawingml/2006/main">
              <a:ext uri="{FF2B5EF4-FFF2-40B4-BE49-F238E27FC236}">
                <a16:creationId xmlns:a16="http://schemas.microsoft.com/office/drawing/2014/main" id="{C332D17D-E788-4C54-BE51-95A3C415B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7719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Açúcar texto 18">
            <a:extLst xmlns:a="http://schemas.openxmlformats.org/drawingml/2006/main">
              <a:ext uri="{FF2B5EF4-FFF2-40B4-BE49-F238E27FC236}">
                <a16:creationId xmlns:a16="http://schemas.microsoft.com/office/drawing/2014/main" id="{2421366E-A787-4608-B036-DF39BD392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892550"/>
            <a:ext cx="2463800" cy="345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Açúcares redutores e requisitos da</a:t>
            </a:r>
          </a:p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aplicação</a:t>
            </a:r>
          </a:p>
        </p:txBody>
      </p:sp>
      <p:sp>
        <p:nvSpPr>
          <p:cNvPr id="20" name="Açúcar texto 19">
            <a:extLst xmlns:a="http://schemas.openxmlformats.org/drawingml/2006/main">
              <a:ext uri="{FF2B5EF4-FFF2-40B4-BE49-F238E27FC236}">
                <a16:creationId xmlns:a16="http://schemas.microsoft.com/office/drawing/2014/main" id="{3AE04575-C559-4782-ACD6-5ADFD2746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892550"/>
            <a:ext cx="411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Parâmetros adicionais a alinhar com a formulação e a ficha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compra.</a:t>
            </a:r>
          </a:p>
        </p:txBody>
      </p:sp>
      <p:sp>
        <p:nvSpPr>
          <p:cNvPr id="21" name="Açúcar linha 20">
            <a:extLst xmlns:a="http://schemas.openxmlformats.org/drawingml/2006/main">
              <a:ext uri="{FF2B5EF4-FFF2-40B4-BE49-F238E27FC236}">
                <a16:creationId xmlns:a16="http://schemas.microsoft.com/office/drawing/2014/main" id="{72022A5C-DBAD-46BF-9703-3406BCEF8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26993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Açúcar texto 21">
            <a:extLst xmlns:a="http://schemas.openxmlformats.org/drawingml/2006/main">
              <a:ext uri="{FF2B5EF4-FFF2-40B4-BE49-F238E27FC236}">
                <a16:creationId xmlns:a16="http://schemas.microsoft.com/office/drawing/2014/main" id="{D09FDD47-2E26-4E2C-8714-D101E97BD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90581"/>
            <a:ext cx="2463800" cy="345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Qualidade microbiológica e</a:t>
            </a:r>
          </a:p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contaminantes</a:t>
            </a:r>
          </a:p>
        </p:txBody>
      </p:sp>
      <p:sp>
        <p:nvSpPr>
          <p:cNvPr id="23" name="Açúcar texto 22">
            <a:extLst xmlns:a="http://schemas.openxmlformats.org/drawingml/2006/main">
              <a:ext uri="{FF2B5EF4-FFF2-40B4-BE49-F238E27FC236}">
                <a16:creationId xmlns:a16="http://schemas.microsoft.com/office/drawing/2014/main" id="{7A906758-9A4F-40D1-886F-A593399EB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4390581"/>
            <a:ext cx="411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Requisitos aplicáveis ao uso, ao comprador e ao mercado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destino.</a:t>
            </a:r>
          </a:p>
        </p:txBody>
      </p:sp>
      <p:sp>
        <p:nvSpPr>
          <p:cNvPr id="24" name="Açúcar linha 23">
            <a:extLst xmlns:a="http://schemas.openxmlformats.org/drawingml/2006/main">
              <a:ext uri="{FF2B5EF4-FFF2-40B4-BE49-F238E27FC236}">
                <a16:creationId xmlns:a16="http://schemas.microsoft.com/office/drawing/2014/main" id="{D37AF212-4068-4C96-97E7-91A68AAB8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76796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5" name="Açúcar texto 24">
            <a:extLst xmlns:a="http://schemas.openxmlformats.org/drawingml/2006/main">
              <a:ext uri="{FF2B5EF4-FFF2-40B4-BE49-F238E27FC236}">
                <a16:creationId xmlns:a16="http://schemas.microsoft.com/office/drawing/2014/main" id="{F0C4F5C7-C53D-42E0-970F-CBDF42C5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88611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Lote, embalagem e conservação</a:t>
            </a:r>
          </a:p>
        </p:txBody>
      </p:sp>
      <p:sp>
        <p:nvSpPr>
          <p:cNvPr id="26" name="Açúcar texto 25">
            <a:extLst xmlns:a="http://schemas.openxmlformats.org/drawingml/2006/main">
              <a:ext uri="{FF2B5EF4-FFF2-40B4-BE49-F238E27FC236}">
                <a16:creationId xmlns:a16="http://schemas.microsoft.com/office/drawing/2014/main" id="{E08FFD82-795E-4036-9547-04320C507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4888611"/>
            <a:ext cx="4118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Rastreabilidade, proteção do produto e compatibilidade com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recebimento e armazenagem.</a:t>
            </a:r>
          </a:p>
        </p:txBody>
      </p:sp>
      <p:sp>
        <p:nvSpPr>
          <p:cNvPr id="27" name="Açúcar linha 26">
            <a:extLst xmlns:a="http://schemas.openxmlformats.org/drawingml/2006/main">
              <a:ext uri="{FF2B5EF4-FFF2-40B4-BE49-F238E27FC236}">
                <a16:creationId xmlns:a16="http://schemas.microsoft.com/office/drawing/2014/main" id="{C74EFF84-F5CA-477C-BFB0-82E5C51D3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26326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8" name="Açúcar texto 27">
            <a:extLst xmlns:a="http://schemas.openxmlformats.org/drawingml/2006/main">
              <a:ext uri="{FF2B5EF4-FFF2-40B4-BE49-F238E27FC236}">
                <a16:creationId xmlns:a16="http://schemas.microsoft.com/office/drawing/2014/main" id="{DA27A048-9195-4A30-B3F2-A2E476BF0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498211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Documentos para análise</a:t>
            </a:r>
          </a:p>
        </p:txBody>
      </p:sp>
      <p:sp>
        <p:nvSpPr>
          <p:cNvPr id="29" name="Açúcar texto 28">
            <a:extLst xmlns:a="http://schemas.openxmlformats.org/drawingml/2006/main">
              <a:ext uri="{FF2B5EF4-FFF2-40B4-BE49-F238E27FC236}">
                <a16:creationId xmlns:a16="http://schemas.microsoft.com/office/drawing/2014/main" id="{42A1E62C-5138-404C-8E0D-57518E684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841111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Ficha técnica</a:t>
            </a:r>
          </a:p>
        </p:txBody>
      </p:sp>
      <p:sp>
        <p:nvSpPr>
          <p:cNvPr id="30" name="Açúcar texto 29">
            <a:extLst xmlns:a="http://schemas.openxmlformats.org/drawingml/2006/main">
              <a:ext uri="{FF2B5EF4-FFF2-40B4-BE49-F238E27FC236}">
                <a16:creationId xmlns:a16="http://schemas.microsoft.com/office/drawing/2014/main" id="{5B757C52-3A6B-4BA5-92D1-78489D171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083935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Parâmetros, métodos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análise e limites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acordados para 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produto.</a:t>
            </a:r>
          </a:p>
        </p:txBody>
      </p:sp>
      <p:sp>
        <p:nvSpPr>
          <p:cNvPr id="31" name="Açúcar texto 30">
            <a:extLst xmlns:a="http://schemas.openxmlformats.org/drawingml/2006/main">
              <a:ext uri="{FF2B5EF4-FFF2-40B4-BE49-F238E27FC236}">
                <a16:creationId xmlns:a16="http://schemas.microsoft.com/office/drawing/2014/main" id="{EE89835A-A9E6-4290-AD38-26CFAF2A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841111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Laudo do lote</a:t>
            </a:r>
          </a:p>
        </p:txBody>
      </p:sp>
      <p:sp>
        <p:nvSpPr>
          <p:cNvPr id="32" name="Açúcar texto 31">
            <a:extLst xmlns:a="http://schemas.openxmlformats.org/drawingml/2006/main">
              <a:ext uri="{FF2B5EF4-FFF2-40B4-BE49-F238E27FC236}">
                <a16:creationId xmlns:a16="http://schemas.microsoft.com/office/drawing/2014/main" id="{D57BC794-4834-4CCD-AD6F-2125A1831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6083935"/>
            <a:ext cx="1537575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Certificado de análise,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do lote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data da avaliação.</a:t>
            </a:r>
          </a:p>
        </p:txBody>
      </p:sp>
      <p:sp>
        <p:nvSpPr>
          <p:cNvPr id="33" name="Açúcar texto 32">
            <a:extLst xmlns:a="http://schemas.openxmlformats.org/drawingml/2006/main">
              <a:ext uri="{FF2B5EF4-FFF2-40B4-BE49-F238E27FC236}">
                <a16:creationId xmlns:a16="http://schemas.microsoft.com/office/drawing/2014/main" id="{E64AEAE9-7754-4F33-B025-89384A51B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5841111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rastreabilidade</a:t>
            </a:r>
          </a:p>
        </p:txBody>
      </p:sp>
      <p:sp>
        <p:nvSpPr>
          <p:cNvPr id="34" name="Açúcar texto 33">
            <a:extLst xmlns:a="http://schemas.openxmlformats.org/drawingml/2006/main">
              <a:ext uri="{FF2B5EF4-FFF2-40B4-BE49-F238E27FC236}">
                <a16:creationId xmlns:a16="http://schemas.microsoft.com/office/drawing/2014/main" id="{1160EBFC-2FCC-488A-9F98-5EE929B0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237859"/>
            <a:ext cx="1537575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Produtor, unidade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origem e identificação ao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longo da operação.</a:t>
            </a:r>
          </a:p>
        </p:txBody>
      </p:sp>
      <p:sp>
        <p:nvSpPr>
          <p:cNvPr id="35" name="Açúcar texto 34">
            <a:extLst xmlns:a="http://schemas.openxmlformats.org/drawingml/2006/main">
              <a:ext uri="{FF2B5EF4-FFF2-40B4-BE49-F238E27FC236}">
                <a16:creationId xmlns:a16="http://schemas.microsoft.com/office/drawing/2014/main" id="{75CA147D-F6D6-4FF7-91E2-1EE2B06AD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841111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Homologação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exigências</a:t>
            </a:r>
          </a:p>
        </p:txBody>
      </p:sp>
      <p:sp>
        <p:nvSpPr>
          <p:cNvPr id="36" name="Açúcar texto 35">
            <a:extLst xmlns:a="http://schemas.openxmlformats.org/drawingml/2006/main">
              <a:ext uri="{FF2B5EF4-FFF2-40B4-BE49-F238E27FC236}">
                <a16:creationId xmlns:a16="http://schemas.microsoft.com/office/drawing/2014/main" id="{24FF0107-5973-4042-9FFD-5DEBC74E7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6237859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Amostra, certificações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documentos da operação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exigidos: validade,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escopo e origem.</a:t>
            </a:r>
          </a:p>
        </p:txBody>
      </p:sp>
      <p:sp>
        <p:nvSpPr>
          <p:cNvPr id="37" name="Açúcar linha 36">
            <a:extLst xmlns:a="http://schemas.openxmlformats.org/drawingml/2006/main">
              <a:ext uri="{FF2B5EF4-FFF2-40B4-BE49-F238E27FC236}">
                <a16:creationId xmlns:a16="http://schemas.microsoft.com/office/drawing/2014/main" id="{DA73F6D3-82C8-4AC5-8482-700D7A24F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082409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38" name="Açúcar texto 37">
            <a:extLst xmlns:a="http://schemas.openxmlformats.org/drawingml/2006/main">
              <a:ext uri="{FF2B5EF4-FFF2-40B4-BE49-F238E27FC236}">
                <a16:creationId xmlns:a16="http://schemas.microsoft.com/office/drawing/2014/main" id="{A47DF250-332A-4134-B4E1-3D56DCE61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253859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Condições comerciais</a:t>
            </a:r>
          </a:p>
        </p:txBody>
      </p:sp>
      <p:sp>
        <p:nvSpPr>
          <p:cNvPr id="39" name="Açúcar texto 38">
            <a:extLst xmlns:a="http://schemas.openxmlformats.org/drawingml/2006/main">
              <a:ext uri="{FF2B5EF4-FFF2-40B4-BE49-F238E27FC236}">
                <a16:creationId xmlns:a16="http://schemas.microsoft.com/office/drawing/2014/main" id="{FCFC6D83-E6E8-4DFA-B369-DA2E93285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596759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Volume e frequência</a:t>
            </a:r>
          </a:p>
        </p:txBody>
      </p:sp>
      <p:sp>
        <p:nvSpPr>
          <p:cNvPr id="40" name="Açúcar texto 39">
            <a:extLst xmlns:a="http://schemas.openxmlformats.org/drawingml/2006/main">
              <a:ext uri="{FF2B5EF4-FFF2-40B4-BE49-F238E27FC236}">
                <a16:creationId xmlns:a16="http://schemas.microsoft.com/office/drawing/2014/main" id="{C0B36ADB-BD36-4158-B8FE-1243DAF87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839583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Quantidade por lote,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fornecimento pontual ou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recorrente e período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disponibilidade.</a:t>
            </a:r>
          </a:p>
        </p:txBody>
      </p:sp>
      <p:sp>
        <p:nvSpPr>
          <p:cNvPr id="41" name="Açúcar texto 40">
            <a:extLst xmlns:a="http://schemas.openxmlformats.org/drawingml/2006/main">
              <a:ext uri="{FF2B5EF4-FFF2-40B4-BE49-F238E27FC236}">
                <a16:creationId xmlns:a16="http://schemas.microsoft.com/office/drawing/2014/main" id="{13128DDA-3861-4B1A-85F2-A963EF0BE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7596759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destino</a:t>
            </a:r>
          </a:p>
        </p:txBody>
      </p:sp>
      <p:sp>
        <p:nvSpPr>
          <p:cNvPr id="42" name="Açúcar texto 41">
            <a:extLst xmlns:a="http://schemas.openxmlformats.org/drawingml/2006/main">
              <a:ext uri="{FF2B5EF4-FFF2-40B4-BE49-F238E27FC236}">
                <a16:creationId xmlns:a16="http://schemas.microsoft.com/office/drawing/2014/main" id="{5A3CBCDC-3822-4E16-91E9-BA0AC8D39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7839583"/>
            <a:ext cx="1537575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Origem, destino e janela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 entrega ou retirada.</a:t>
            </a:r>
          </a:p>
        </p:txBody>
      </p:sp>
      <p:sp>
        <p:nvSpPr>
          <p:cNvPr id="43" name="Açúcar texto 42">
            <a:extLst xmlns:a="http://schemas.openxmlformats.org/drawingml/2006/main">
              <a:ext uri="{FF2B5EF4-FFF2-40B4-BE49-F238E27FC236}">
                <a16:creationId xmlns:a16="http://schemas.microsoft.com/office/drawing/2014/main" id="{40FBC8C2-3DCE-4E69-A8E7-14EF6C951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7596759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Entrega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responsabilidades</a:t>
            </a:r>
          </a:p>
        </p:txBody>
      </p:sp>
      <p:sp>
        <p:nvSpPr>
          <p:cNvPr id="44" name="Açúcar texto 43">
            <a:extLst xmlns:a="http://schemas.openxmlformats.org/drawingml/2006/main">
              <a:ext uri="{FF2B5EF4-FFF2-40B4-BE49-F238E27FC236}">
                <a16:creationId xmlns:a16="http://schemas.microsoft.com/office/drawing/2014/main" id="{D59F5855-3E81-4AEA-90E8-11AE5C04B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7993507"/>
            <a:ext cx="1537575" cy="78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Embalagem,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recebimento, frete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responsabilidades;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Incoterm quando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aplicável.</a:t>
            </a:r>
          </a:p>
        </p:txBody>
      </p:sp>
      <p:sp>
        <p:nvSpPr>
          <p:cNvPr id="45" name="Açúcar texto 44">
            <a:extLst xmlns:a="http://schemas.openxmlformats.org/drawingml/2006/main">
              <a:ext uri="{FF2B5EF4-FFF2-40B4-BE49-F238E27FC236}">
                <a16:creationId xmlns:a16="http://schemas.microsoft.com/office/drawing/2014/main" id="{27B22E63-156A-4500-861A-A3A219F5E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7596759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Proposta comercial</a:t>
            </a:r>
          </a:p>
        </p:txBody>
      </p:sp>
      <p:sp>
        <p:nvSpPr>
          <p:cNvPr id="46" name="Açúcar texto 45">
            <a:extLst xmlns:a="http://schemas.openxmlformats.org/drawingml/2006/main">
              <a:ext uri="{FF2B5EF4-FFF2-40B4-BE49-F238E27FC236}">
                <a16:creationId xmlns:a16="http://schemas.microsoft.com/office/drawing/2014/main" id="{9AF79862-9AB1-4625-9253-112A6A20E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7839583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Preço, moeda,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pagamento e validade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proposta conforme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 e operação.</a:t>
            </a:r>
          </a:p>
        </p:txBody>
      </p:sp>
      <p:sp>
        <p:nvSpPr>
          <p:cNvPr id="47" name="Açúcar texto 46">
            <a:extLst xmlns:a="http://schemas.openxmlformats.org/drawingml/2006/main">
              <a:ext uri="{FF2B5EF4-FFF2-40B4-BE49-F238E27FC236}">
                <a16:creationId xmlns:a16="http://schemas.microsoft.com/office/drawing/2014/main" id="{2FB1FBD4-B72E-4466-9459-D79D27BAA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984107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demanda</a:t>
            </a:r>
          </a:p>
        </p:txBody>
      </p:sp>
      <p:sp>
        <p:nvSpPr>
          <p:cNvPr id="48" name="Açúcar texto 47">
            <a:extLst xmlns:a="http://schemas.openxmlformats.org/drawingml/2006/main">
              <a:ext uri="{FF2B5EF4-FFF2-40B4-BE49-F238E27FC236}">
                <a16:creationId xmlns:a16="http://schemas.microsoft.com/office/drawing/2014/main" id="{DEF77E38-1C76-4BD3-9243-A16CF3137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219311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aplicação, linha, volume e destino. Envie a ficha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 compra ou os requisitos conhecidos.</a:t>
            </a:r>
          </a:p>
        </p:txBody>
      </p:sp>
      <p:sp>
        <p:nvSpPr>
          <p:cNvPr id="49" name="Açúcar texto 48">
            <a:extLst xmlns:a="http://schemas.openxmlformats.org/drawingml/2006/main">
              <a:ext uri="{FF2B5EF4-FFF2-40B4-BE49-F238E27FC236}">
                <a16:creationId xmlns:a16="http://schemas.microsoft.com/office/drawing/2014/main" id="{86ECD4B0-483A-478B-B781-43A3651FF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8984107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oferta</a:t>
            </a:r>
          </a:p>
        </p:txBody>
      </p:sp>
      <p:sp>
        <p:nvSpPr>
          <p:cNvPr id="50" name="Açúcar texto 49">
            <a:extLst xmlns:a="http://schemas.openxmlformats.org/drawingml/2006/main">
              <a:ext uri="{FF2B5EF4-FFF2-40B4-BE49-F238E27FC236}">
                <a16:creationId xmlns:a16="http://schemas.microsoft.com/office/drawing/2014/main" id="{240AC5F8-8CB4-4D25-9692-9987EFA79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9219311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Apresente linha, origem, características, volume e janela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 entrega ou retirada. Reúna os documentos do lote.</a:t>
            </a:r>
          </a:p>
        </p:txBody>
      </p:sp>
      <p:sp>
        <p:nvSpPr>
          <p:cNvPr id="51" name="Açúcar texto 50">
            <a:extLst xmlns:a="http://schemas.openxmlformats.org/drawingml/2006/main">
              <a:ext uri="{FF2B5EF4-FFF2-40B4-BE49-F238E27FC236}">
                <a16:creationId xmlns:a16="http://schemas.microsoft.com/office/drawing/2014/main" id="{C9A22B71-F0DB-4DBF-8966-C9EC737B5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67875"/>
            <a:ext cx="6798000" cy="28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ICUMSA 45 e 150 são referências de consulta de cor, sem caráter de selo. Método, unidade e demais requisitos são confirmados na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ficha técnica e no laudo do lote. Fotografias não comprovam classificação.</a:t>
            </a:r>
          </a:p>
        </p:txBody>
      </p:sp>
      <p:sp>
        <p:nvSpPr>
          <p:cNvPr id="52" name="Açúcar linha 51">
            <a:extLst xmlns:a="http://schemas.openxmlformats.org/drawingml/2006/main">
              <a:ext uri="{FF2B5EF4-FFF2-40B4-BE49-F238E27FC236}">
                <a16:creationId xmlns:a16="http://schemas.microsoft.com/office/drawing/2014/main" id="{46E555EE-1BB6-47A3-9CDE-595D4C751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3" name="Açúcar texto 52">
            <a:extLst xmlns:a="http://schemas.openxmlformats.org/drawingml/2006/main">
              <a:ext uri="{FF2B5EF4-FFF2-40B4-BE49-F238E27FC236}">
                <a16:creationId xmlns:a16="http://schemas.microsoft.com/office/drawing/2014/main" id="{75A549AE-493D-4194-A68B-019CC5B25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54" name="Açúcar texto 53">
            <a:extLst xmlns:a="http://schemas.openxmlformats.org/drawingml/2006/main">
              <a:ext uri="{FF2B5EF4-FFF2-40B4-BE49-F238E27FC236}">
                <a16:creationId xmlns:a16="http://schemas.microsoft.com/office/drawing/2014/main" id="{1FF3AB33-536C-497B-805C-BEDCE5619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55" name="Açúcar texto 54">
            <a:extLst xmlns:a="http://schemas.openxmlformats.org/drawingml/2006/main">
              <a:ext uri="{FF2B5EF4-FFF2-40B4-BE49-F238E27FC236}">
                <a16:creationId xmlns:a16="http://schemas.microsoft.com/office/drawing/2014/main" id="{FD2E9C95-3D10-4ECA-A728-883AD3B59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2 / 2</a:t>
            </a:r>
          </a:p>
        </p:txBody>
      </p:sp>
    </p:spTree>
    <p:extLst>
      <p:ext uri="{BB962C8B-B14F-4D97-AF65-F5344CB8AC3E}">
        <p14:creationId xmlns:p14="http://schemas.microsoft.com/office/powerpoint/2010/main" val="15329896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0250590-AE40-4B77-8543-3A96C2484E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34ba00ab894bc3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Soja texto 1">
            <a:extLst xmlns:a="http://schemas.openxmlformats.org/drawingml/2006/main">
              <a:ext uri="{FF2B5EF4-FFF2-40B4-BE49-F238E27FC236}">
                <a16:creationId xmlns:a16="http://schemas.microsoft.com/office/drawing/2014/main" id="{8A19FE13-367F-47E3-B5C5-6AFE63C4D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AGRO E INGREDIENTES</a:t>
            </a:r>
          </a:p>
        </p:txBody>
      </p:sp>
      <p:sp>
        <p:nvSpPr>
          <p:cNvPr id="3" name="Soja texto 2">
            <a:extLst xmlns:a="http://schemas.openxmlformats.org/drawingml/2006/main">
              <a:ext uri="{FF2B5EF4-FFF2-40B4-BE49-F238E27FC236}">
                <a16:creationId xmlns:a16="http://schemas.microsoft.com/office/drawing/2014/main" id="{AF271307-4A52-48CF-AF5B-D11937E95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FICHA COMERCIAL DE CONSULTA</a:t>
            </a:r>
          </a:p>
        </p:txBody>
      </p:sp>
      <p:sp>
        <p:nvSpPr>
          <p:cNvPr id="4" name="Soja linha 3">
            <a:extLst xmlns:a="http://schemas.openxmlformats.org/drawingml/2006/main">
              <a:ext uri="{FF2B5EF4-FFF2-40B4-BE49-F238E27FC236}">
                <a16:creationId xmlns:a16="http://schemas.microsoft.com/office/drawing/2014/main" id="{44EE1C19-C59F-4563-82EA-C8C34FE14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Soja texto 4">
            <a:extLst xmlns:a="http://schemas.openxmlformats.org/drawingml/2006/main">
              <a:ext uri="{FF2B5EF4-FFF2-40B4-BE49-F238E27FC236}">
                <a16:creationId xmlns:a16="http://schemas.microsoft.com/office/drawing/2014/main" id="{FBF2F087-2FD3-4CE1-AE02-EB9869EA8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250950"/>
            <a:ext cx="6798000" cy="5702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9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Soja</a:t>
            </a:r>
          </a:p>
        </p:txBody>
      </p:sp>
      <p:sp>
        <p:nvSpPr>
          <p:cNvPr id="6" name="Soja texto 5">
            <a:extLst xmlns:a="http://schemas.openxmlformats.org/drawingml/2006/main">
              <a:ext uri="{FF2B5EF4-FFF2-40B4-BE49-F238E27FC236}">
                <a16:creationId xmlns:a16="http://schemas.microsoft.com/office/drawing/2014/main" id="{AAF72A8C-8867-4223-B1A4-D5FDC4091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987550"/>
            <a:ext cx="6798000" cy="287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Soja: processamento, qualidade e origem na mesma consulta.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657FC3-6542-4E37-A585-CA4F3F1CFF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4ada61dd7f4be6"/>
          <a:srcRect xmlns:a="http://schemas.openxmlformats.org/drawingml/2006/main" l="0" t="26212" r="0" b="262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1000" y="2743200"/>
            <a:ext cx="6798000" cy="2425700"/>
          </a:xfrm>
          <a:prstGeom xmlns:a="http://schemas.openxmlformats.org/drawingml/2006/main" prst="rect">
            <a:avLst/>
          </a:prstGeom>
        </p:spPr>
      </p:pic>
      <p:sp>
        <p:nvSpPr>
          <p:cNvPr id="8" name="Soja texto 7">
            <a:extLst xmlns:a="http://schemas.openxmlformats.org/drawingml/2006/main">
              <a:ext uri="{FF2B5EF4-FFF2-40B4-BE49-F238E27FC236}">
                <a16:creationId xmlns:a16="http://schemas.microsoft.com/office/drawing/2014/main" id="{B337AAD0-6F2F-4D24-A9A4-D905FE872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251450"/>
            <a:ext cx="6798000" cy="143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Fotografia ilustrativa</a:t>
            </a:r>
          </a:p>
        </p:txBody>
      </p:sp>
      <p:sp>
        <p:nvSpPr>
          <p:cNvPr id="9" name="Soja texto 8">
            <a:extLst xmlns:a="http://schemas.openxmlformats.org/drawingml/2006/main">
              <a:ext uri="{FF2B5EF4-FFF2-40B4-BE49-F238E27FC236}">
                <a16:creationId xmlns:a16="http://schemas.microsoft.com/office/drawing/2014/main" id="{2A3F99F9-AF57-4C94-83FE-B16B80828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19750"/>
            <a:ext cx="6798000" cy="386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Conectamos consultas de compra e ofertas de soja considerando finalidade, origem, qualidade e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programação de entrega.</a:t>
            </a:r>
          </a:p>
        </p:txBody>
      </p:sp>
      <p:sp>
        <p:nvSpPr>
          <p:cNvPr id="10" name="Soja texto 9">
            <a:extLst xmlns:a="http://schemas.openxmlformats.org/drawingml/2006/main">
              <a:ext uri="{FF2B5EF4-FFF2-40B4-BE49-F238E27FC236}">
                <a16:creationId xmlns:a16="http://schemas.microsoft.com/office/drawing/2014/main" id="{79AD68E9-A3F7-41BC-BF77-560832B75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496050"/>
            <a:ext cx="42799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LINHAS DE CONSULTA</a:t>
            </a:r>
          </a:p>
        </p:txBody>
      </p:sp>
      <p:sp>
        <p:nvSpPr>
          <p:cNvPr id="11" name="Soja linha 10">
            <a:extLst xmlns:a="http://schemas.openxmlformats.org/drawingml/2006/main">
              <a:ext uri="{FF2B5EF4-FFF2-40B4-BE49-F238E27FC236}">
                <a16:creationId xmlns:a16="http://schemas.microsoft.com/office/drawing/2014/main" id="{50235AA9-E27B-4845-9D1B-B1C08F46A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743700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2" name="Soja texto 11">
            <a:extLst xmlns:a="http://schemas.openxmlformats.org/drawingml/2006/main">
              <a:ext uri="{FF2B5EF4-FFF2-40B4-BE49-F238E27FC236}">
                <a16:creationId xmlns:a16="http://schemas.microsoft.com/office/drawing/2014/main" id="{52406EDC-4DAC-44CA-BBA7-9C8A1D34C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851650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Soja GMO</a:t>
            </a:r>
          </a:p>
        </p:txBody>
      </p:sp>
      <p:sp>
        <p:nvSpPr>
          <p:cNvPr id="13" name="Soja texto 12">
            <a:extLst xmlns:a="http://schemas.openxmlformats.org/drawingml/2006/main">
              <a:ext uri="{FF2B5EF4-FFF2-40B4-BE49-F238E27FC236}">
                <a16:creationId xmlns:a16="http://schemas.microsoft.com/office/drawing/2014/main" id="{0A15576C-E09A-433F-9F72-CD7E1519D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108190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 por produto e aplicação. Confirmar identificação do lote 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requisitos aceitos pelo comprador.</a:t>
            </a:r>
          </a:p>
        </p:txBody>
      </p:sp>
      <p:sp>
        <p:nvSpPr>
          <p:cNvPr id="14" name="Soja linha 13">
            <a:extLst xmlns:a="http://schemas.openxmlformats.org/drawingml/2006/main">
              <a:ext uri="{FF2B5EF4-FFF2-40B4-BE49-F238E27FC236}">
                <a16:creationId xmlns:a16="http://schemas.microsoft.com/office/drawing/2014/main" id="{8E1A5D87-B5D9-4DCD-8644-CDF950E03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575499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5" name="Soja texto 14">
            <a:extLst xmlns:a="http://schemas.openxmlformats.org/drawingml/2006/main">
              <a:ext uri="{FF2B5EF4-FFF2-40B4-BE49-F238E27FC236}">
                <a16:creationId xmlns:a16="http://schemas.microsoft.com/office/drawing/2014/main" id="{F360E612-C377-4A1E-9D1A-2BD64EF5F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683449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Soja não GMO</a:t>
            </a:r>
          </a:p>
        </p:txBody>
      </p:sp>
      <p:sp>
        <p:nvSpPr>
          <p:cNvPr id="16" name="Soja texto 15">
            <a:extLst xmlns:a="http://schemas.openxmlformats.org/drawingml/2006/main">
              <a:ext uri="{FF2B5EF4-FFF2-40B4-BE49-F238E27FC236}">
                <a16:creationId xmlns:a16="http://schemas.microsoft.com/office/drawing/2014/main" id="{EB4DACC5-7B53-45D0-88AD-078229E31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939989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 de soja não GMO. Definir comprovação, segregação 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rastreabilidade necessárias à operação.</a:t>
            </a:r>
          </a:p>
        </p:txBody>
      </p:sp>
      <p:sp>
        <p:nvSpPr>
          <p:cNvPr id="17" name="Soja texto 16">
            <a:extLst xmlns:a="http://schemas.openxmlformats.org/drawingml/2006/main">
              <a:ext uri="{FF2B5EF4-FFF2-40B4-BE49-F238E27FC236}">
                <a16:creationId xmlns:a16="http://schemas.microsoft.com/office/drawing/2014/main" id="{E845772C-ACE1-41F4-9F17-E42EE03CF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496050"/>
            <a:ext cx="22006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APLICAÇÕES</a:t>
            </a:r>
          </a:p>
        </p:txBody>
      </p:sp>
      <p:sp>
        <p:nvSpPr>
          <p:cNvPr id="18" name="Soja linha 17">
            <a:extLst xmlns:a="http://schemas.openxmlformats.org/drawingml/2006/main">
              <a:ext uri="{FF2B5EF4-FFF2-40B4-BE49-F238E27FC236}">
                <a16:creationId xmlns:a16="http://schemas.microsoft.com/office/drawing/2014/main" id="{097FC2C9-39DB-40EA-A06A-A24DACFEB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743700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Soja texto 18">
            <a:extLst xmlns:a="http://schemas.openxmlformats.org/drawingml/2006/main">
              <a:ext uri="{FF2B5EF4-FFF2-40B4-BE49-F238E27FC236}">
                <a16:creationId xmlns:a16="http://schemas.microsoft.com/office/drawing/2014/main" id="{AA2EBF09-B288-4748-9668-DE26C4464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851650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Esmagamento</a:t>
            </a:r>
          </a:p>
        </p:txBody>
      </p:sp>
      <p:sp>
        <p:nvSpPr>
          <p:cNvPr id="20" name="Soja texto 19">
            <a:extLst xmlns:a="http://schemas.openxmlformats.org/drawingml/2006/main">
              <a:ext uri="{FF2B5EF4-FFF2-40B4-BE49-F238E27FC236}">
                <a16:creationId xmlns:a16="http://schemas.microsoft.com/office/drawing/2014/main" id="{E9EF967F-BD4F-44B5-8517-C98C043E1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102094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Proteína e teor de óleo entram na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avaliação quando relevantes ao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processamento.</a:t>
            </a:r>
          </a:p>
        </p:txBody>
      </p:sp>
      <p:sp>
        <p:nvSpPr>
          <p:cNvPr id="21" name="Soja linha 20">
            <a:extLst xmlns:a="http://schemas.openxmlformats.org/drawingml/2006/main">
              <a:ext uri="{FF2B5EF4-FFF2-40B4-BE49-F238E27FC236}">
                <a16:creationId xmlns:a16="http://schemas.microsoft.com/office/drawing/2014/main" id="{6F542175-E461-4363-9ED9-00E3BE3C1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720584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Soja texto 21">
            <a:extLst xmlns:a="http://schemas.openxmlformats.org/drawingml/2006/main">
              <a:ext uri="{FF2B5EF4-FFF2-40B4-BE49-F238E27FC236}">
                <a16:creationId xmlns:a16="http://schemas.microsoft.com/office/drawing/2014/main" id="{660FC021-563E-4D21-8D58-BE38D991D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828534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Alimentação</a:t>
            </a:r>
          </a:p>
        </p:txBody>
      </p:sp>
      <p:sp>
        <p:nvSpPr>
          <p:cNvPr id="23" name="Soja texto 22">
            <a:extLst xmlns:a="http://schemas.openxmlformats.org/drawingml/2006/main">
              <a:ext uri="{FF2B5EF4-FFF2-40B4-BE49-F238E27FC236}">
                <a16:creationId xmlns:a16="http://schemas.microsoft.com/office/drawing/2014/main" id="{FE796680-8777-4086-AC0A-C7F39698C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078978"/>
            <a:ext cx="2200600" cy="340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finalidade e a ficha de compra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orientam a comparação do lote.</a:t>
            </a:r>
          </a:p>
        </p:txBody>
      </p:sp>
      <p:sp>
        <p:nvSpPr>
          <p:cNvPr id="24" name="Soja linha 23">
            <a:extLst xmlns:a="http://schemas.openxmlformats.org/drawingml/2006/main">
              <a:ext uri="{FF2B5EF4-FFF2-40B4-BE49-F238E27FC236}">
                <a16:creationId xmlns:a16="http://schemas.microsoft.com/office/drawing/2014/main" id="{6C339B98-D8D4-4194-8549-79FE7E6E9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539988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5" name="Soja texto 24">
            <a:extLst xmlns:a="http://schemas.openxmlformats.org/drawingml/2006/main">
              <a:ext uri="{FF2B5EF4-FFF2-40B4-BE49-F238E27FC236}">
                <a16:creationId xmlns:a16="http://schemas.microsoft.com/office/drawing/2014/main" id="{3081318D-E055-4095-A916-4476DF49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647938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Comercialização</a:t>
            </a:r>
          </a:p>
        </p:txBody>
      </p:sp>
      <p:sp>
        <p:nvSpPr>
          <p:cNvPr id="26" name="Soja texto 25">
            <a:extLst xmlns:a="http://schemas.openxmlformats.org/drawingml/2006/main">
              <a:ext uri="{FF2B5EF4-FFF2-40B4-BE49-F238E27FC236}">
                <a16:creationId xmlns:a16="http://schemas.microsoft.com/office/drawing/2014/main" id="{D6FFA278-F56C-4E3B-BE80-E4A119890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898382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Origem, identificação 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programação de entrega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completam a consulta.</a:t>
            </a:r>
          </a:p>
        </p:txBody>
      </p:sp>
      <p:sp>
        <p:nvSpPr>
          <p:cNvPr id="27" name="Soja linha 26">
            <a:extLst xmlns:a="http://schemas.openxmlformats.org/drawingml/2006/main">
              <a:ext uri="{FF2B5EF4-FFF2-40B4-BE49-F238E27FC236}">
                <a16:creationId xmlns:a16="http://schemas.microsoft.com/office/drawing/2014/main" id="{BA785D0D-A3B2-4D1C-9685-D5CA037D0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8" name="Soja texto 27">
            <a:extLst xmlns:a="http://schemas.openxmlformats.org/drawingml/2006/main">
              <a:ext uri="{FF2B5EF4-FFF2-40B4-BE49-F238E27FC236}">
                <a16:creationId xmlns:a16="http://schemas.microsoft.com/office/drawing/2014/main" id="{F7FBED68-B007-496E-8986-50E3D2C6C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29" name="Soja texto 28">
            <a:extLst xmlns:a="http://schemas.openxmlformats.org/drawingml/2006/main">
              <a:ext uri="{FF2B5EF4-FFF2-40B4-BE49-F238E27FC236}">
                <a16:creationId xmlns:a16="http://schemas.microsoft.com/office/drawing/2014/main" id="{4E12342E-80F6-459B-BFF2-82473700A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30" name="Soja texto 29">
            <a:extLst xmlns:a="http://schemas.openxmlformats.org/drawingml/2006/main">
              <a:ext uri="{FF2B5EF4-FFF2-40B4-BE49-F238E27FC236}">
                <a16:creationId xmlns:a16="http://schemas.microsoft.com/office/drawing/2014/main" id="{E67D0A14-E0EB-4FFA-A75F-6E08F044C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1 / 2</a:t>
            </a:r>
          </a:p>
        </p:txBody>
      </p:sp>
    </p:spTree>
    <p:extLst>
      <p:ext uri="{BB962C8B-B14F-4D97-AF65-F5344CB8AC3E}">
        <p14:creationId xmlns:p14="http://schemas.microsoft.com/office/powerpoint/2010/main" val="14275333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023FEB3-C01E-4335-BB5B-69A0FEF851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8fac0ed04d412c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Soja texto 1">
            <a:extLst xmlns:a="http://schemas.openxmlformats.org/drawingml/2006/main">
              <a:ext uri="{FF2B5EF4-FFF2-40B4-BE49-F238E27FC236}">
                <a16:creationId xmlns:a16="http://schemas.microsoft.com/office/drawing/2014/main" id="{CBA81559-9DB5-4386-A629-043583697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AGRO E INGREDIENTES</a:t>
            </a:r>
          </a:p>
        </p:txBody>
      </p:sp>
      <p:sp>
        <p:nvSpPr>
          <p:cNvPr id="3" name="Soja texto 2">
            <a:extLst xmlns:a="http://schemas.openxmlformats.org/drawingml/2006/main">
              <a:ext uri="{FF2B5EF4-FFF2-40B4-BE49-F238E27FC236}">
                <a16:creationId xmlns:a16="http://schemas.microsoft.com/office/drawing/2014/main" id="{F881375A-22E0-4FB6-8A21-45E1B2D2E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Soja</a:t>
            </a:r>
          </a:p>
        </p:txBody>
      </p:sp>
      <p:sp>
        <p:nvSpPr>
          <p:cNvPr id="4" name="Soja linha 3">
            <a:extLst xmlns:a="http://schemas.openxmlformats.org/drawingml/2006/main">
              <a:ext uri="{FF2B5EF4-FFF2-40B4-BE49-F238E27FC236}">
                <a16:creationId xmlns:a16="http://schemas.microsoft.com/office/drawing/2014/main" id="{06E2A8BB-D13A-42CE-8B7B-670DD2341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Soja texto 4">
            <a:extLst xmlns:a="http://schemas.openxmlformats.org/drawingml/2006/main">
              <a:ext uri="{FF2B5EF4-FFF2-40B4-BE49-F238E27FC236}">
                <a16:creationId xmlns:a16="http://schemas.microsoft.com/office/drawing/2014/main" id="{35FEFE6B-7B0B-4C09-9BD8-F250BCF07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162050"/>
            <a:ext cx="6798000" cy="3881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Critérios para a consulta</a:t>
            </a:r>
          </a:p>
        </p:txBody>
      </p:sp>
      <p:sp>
        <p:nvSpPr>
          <p:cNvPr id="6" name="Soja texto 5">
            <a:extLst xmlns:a="http://schemas.openxmlformats.org/drawingml/2006/main">
              <a:ext uri="{FF2B5EF4-FFF2-40B4-BE49-F238E27FC236}">
                <a16:creationId xmlns:a16="http://schemas.microsoft.com/office/drawing/2014/main" id="{36EBF852-4FCB-4909-99CD-B0C652502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695450"/>
            <a:ext cx="679800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avaliação reúne as características do produto e as condições da operação.</a:t>
            </a:r>
          </a:p>
        </p:txBody>
      </p:sp>
      <p:sp>
        <p:nvSpPr>
          <p:cNvPr id="7" name="Soja texto 6">
            <a:extLst xmlns:a="http://schemas.openxmlformats.org/drawingml/2006/main">
              <a:ext uri="{FF2B5EF4-FFF2-40B4-BE49-F238E27FC236}">
                <a16:creationId xmlns:a16="http://schemas.microsoft.com/office/drawing/2014/main" id="{0B716200-FFB8-4580-A1F2-647A60B7B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051050"/>
            <a:ext cx="24638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AVALIAR</a:t>
            </a:r>
          </a:p>
        </p:txBody>
      </p:sp>
      <p:sp>
        <p:nvSpPr>
          <p:cNvPr id="8" name="Soja texto 7">
            <a:extLst xmlns:a="http://schemas.openxmlformats.org/drawingml/2006/main">
              <a:ext uri="{FF2B5EF4-FFF2-40B4-BE49-F238E27FC236}">
                <a16:creationId xmlns:a16="http://schemas.microsoft.com/office/drawing/2014/main" id="{21FB18BD-07F5-4902-91D5-241D22C8E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051050"/>
            <a:ext cx="41183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ORIENTA A AVALIAÇÃO</a:t>
            </a:r>
          </a:p>
        </p:txBody>
      </p:sp>
      <p:sp>
        <p:nvSpPr>
          <p:cNvPr id="9" name="Soja linha 8">
            <a:extLst xmlns:a="http://schemas.openxmlformats.org/drawingml/2006/main">
              <a:ext uri="{FF2B5EF4-FFF2-40B4-BE49-F238E27FC236}">
                <a16:creationId xmlns:a16="http://schemas.microsoft.com/office/drawing/2014/main" id="{F3645E52-B711-479A-AB27-1C940FD97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2860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0" name="Soja texto 9">
            <a:extLst xmlns:a="http://schemas.openxmlformats.org/drawingml/2006/main">
              <a:ext uri="{FF2B5EF4-FFF2-40B4-BE49-F238E27FC236}">
                <a16:creationId xmlns:a16="http://schemas.microsoft.com/office/drawing/2014/main" id="{670AD82E-B708-4173-9B55-993DE738B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406650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Umidade, impurezas e avarias</a:t>
            </a:r>
          </a:p>
        </p:txBody>
      </p:sp>
      <p:sp>
        <p:nvSpPr>
          <p:cNvPr id="11" name="Soja texto 10">
            <a:extLst xmlns:a="http://schemas.openxmlformats.org/drawingml/2006/main">
              <a:ext uri="{FF2B5EF4-FFF2-40B4-BE49-F238E27FC236}">
                <a16:creationId xmlns:a16="http://schemas.microsoft.com/office/drawing/2014/main" id="{BAC03FD5-041B-494C-9EAD-142314747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406650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Comparar o lote com a classificação e a ficha de compra.</a:t>
            </a:r>
          </a:p>
        </p:txBody>
      </p:sp>
      <p:sp>
        <p:nvSpPr>
          <p:cNvPr id="12" name="Soja linha 11">
            <a:extLst xmlns:a="http://schemas.openxmlformats.org/drawingml/2006/main">
              <a:ext uri="{FF2B5EF4-FFF2-40B4-BE49-F238E27FC236}">
                <a16:creationId xmlns:a16="http://schemas.microsoft.com/office/drawing/2014/main" id="{32C881E7-F77B-45E8-8EC4-4B2AA8EE6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62391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3" name="Soja texto 12">
            <a:extLst xmlns:a="http://schemas.openxmlformats.org/drawingml/2006/main">
              <a:ext uri="{FF2B5EF4-FFF2-40B4-BE49-F238E27FC236}">
                <a16:creationId xmlns:a16="http://schemas.microsoft.com/office/drawing/2014/main" id="{BC4C688C-0ED5-4F46-8C38-531989090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744565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Origem, safra e identificação</a:t>
            </a:r>
          </a:p>
        </p:txBody>
      </p:sp>
      <p:sp>
        <p:nvSpPr>
          <p:cNvPr id="14" name="Soja texto 13">
            <a:extLst xmlns:a="http://schemas.openxmlformats.org/drawingml/2006/main">
              <a:ext uri="{FF2B5EF4-FFF2-40B4-BE49-F238E27FC236}">
                <a16:creationId xmlns:a16="http://schemas.microsoft.com/office/drawing/2014/main" id="{FA07685D-0191-418E-BC4A-077373749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744565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Avaliar rastreabilidade e condições de armazenamento.</a:t>
            </a:r>
          </a:p>
        </p:txBody>
      </p:sp>
      <p:sp>
        <p:nvSpPr>
          <p:cNvPr id="15" name="Soja linha 14">
            <a:extLst xmlns:a="http://schemas.openxmlformats.org/drawingml/2006/main">
              <a:ext uri="{FF2B5EF4-FFF2-40B4-BE49-F238E27FC236}">
                <a16:creationId xmlns:a16="http://schemas.microsoft.com/office/drawing/2014/main" id="{68C92A39-2F3C-480C-AB1D-B51CFE341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96183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6" name="Soja texto 15">
            <a:extLst xmlns:a="http://schemas.openxmlformats.org/drawingml/2006/main">
              <a:ext uri="{FF2B5EF4-FFF2-40B4-BE49-F238E27FC236}">
                <a16:creationId xmlns:a16="http://schemas.microsoft.com/office/drawing/2014/main" id="{B2999CBA-37AF-4681-89B9-9012FFC7A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082481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Proteína e teor de óleo</a:t>
            </a:r>
          </a:p>
        </p:txBody>
      </p:sp>
      <p:sp>
        <p:nvSpPr>
          <p:cNvPr id="17" name="Soja texto 16">
            <a:extLst xmlns:a="http://schemas.openxmlformats.org/drawingml/2006/main">
              <a:ext uri="{FF2B5EF4-FFF2-40B4-BE49-F238E27FC236}">
                <a16:creationId xmlns:a16="http://schemas.microsoft.com/office/drawing/2014/main" id="{E44B49D9-977D-4BCF-B172-60A94029E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082481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Alinhar parâmetros quando relevantes ao processamento.</a:t>
            </a:r>
          </a:p>
        </p:txBody>
      </p:sp>
      <p:sp>
        <p:nvSpPr>
          <p:cNvPr id="18" name="Soja linha 17">
            <a:extLst xmlns:a="http://schemas.openxmlformats.org/drawingml/2006/main">
              <a:ext uri="{FF2B5EF4-FFF2-40B4-BE49-F238E27FC236}">
                <a16:creationId xmlns:a16="http://schemas.microsoft.com/office/drawing/2014/main" id="{A1763BE2-5162-40B8-8B37-48EDD392A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299746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Soja texto 18">
            <a:extLst xmlns:a="http://schemas.openxmlformats.org/drawingml/2006/main">
              <a:ext uri="{FF2B5EF4-FFF2-40B4-BE49-F238E27FC236}">
                <a16:creationId xmlns:a16="http://schemas.microsoft.com/office/drawing/2014/main" id="{1FC1EC7C-3DDB-42F1-BD5B-7FCC3513C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420396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GMO / não GMO</a:t>
            </a:r>
          </a:p>
        </p:txBody>
      </p:sp>
      <p:sp>
        <p:nvSpPr>
          <p:cNvPr id="20" name="Soja texto 19">
            <a:extLst xmlns:a="http://schemas.openxmlformats.org/drawingml/2006/main">
              <a:ext uri="{FF2B5EF4-FFF2-40B4-BE49-F238E27FC236}">
                <a16:creationId xmlns:a16="http://schemas.microsoft.com/office/drawing/2014/main" id="{123B84BC-F3B8-432B-A4EF-B5E5B06F3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420396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Acordar identificação, testes e segregação exigidos.</a:t>
            </a:r>
          </a:p>
        </p:txBody>
      </p:sp>
      <p:sp>
        <p:nvSpPr>
          <p:cNvPr id="21" name="Soja linha 20">
            <a:extLst xmlns:a="http://schemas.openxmlformats.org/drawingml/2006/main">
              <a:ext uri="{FF2B5EF4-FFF2-40B4-BE49-F238E27FC236}">
                <a16:creationId xmlns:a16="http://schemas.microsoft.com/office/drawing/2014/main" id="{0F704DE4-72DA-40BB-8BFC-E47451C68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63766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Soja texto 21">
            <a:extLst xmlns:a="http://schemas.openxmlformats.org/drawingml/2006/main">
              <a:ext uri="{FF2B5EF4-FFF2-40B4-BE49-F238E27FC236}">
                <a16:creationId xmlns:a16="http://schemas.microsoft.com/office/drawing/2014/main" id="{80AD9559-2023-45EE-BCC8-795C6A56F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872611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Documentos para análise</a:t>
            </a:r>
          </a:p>
        </p:txBody>
      </p:sp>
      <p:sp>
        <p:nvSpPr>
          <p:cNvPr id="23" name="Soja texto 22">
            <a:extLst xmlns:a="http://schemas.openxmlformats.org/drawingml/2006/main">
              <a:ext uri="{FF2B5EF4-FFF2-40B4-BE49-F238E27FC236}">
                <a16:creationId xmlns:a16="http://schemas.microsoft.com/office/drawing/2014/main" id="{37E1D814-B205-4F46-815A-93B734F35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Ficha técnica</a:t>
            </a:r>
          </a:p>
        </p:txBody>
      </p:sp>
      <p:sp>
        <p:nvSpPr>
          <p:cNvPr id="24" name="Soja texto 23">
            <a:extLst xmlns:a="http://schemas.openxmlformats.org/drawingml/2006/main">
              <a:ext uri="{FF2B5EF4-FFF2-40B4-BE49-F238E27FC236}">
                <a16:creationId xmlns:a16="http://schemas.microsoft.com/office/drawing/2014/main" id="{1F7DA273-C491-4003-92F5-1229412D0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458335"/>
            <a:ext cx="2122067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Parâmetros, métodos de análise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limites acordados para o produto.</a:t>
            </a:r>
          </a:p>
        </p:txBody>
      </p:sp>
      <p:sp>
        <p:nvSpPr>
          <p:cNvPr id="25" name="Soja texto 24">
            <a:extLst xmlns:a="http://schemas.openxmlformats.org/drawingml/2006/main">
              <a:ext uri="{FF2B5EF4-FFF2-40B4-BE49-F238E27FC236}">
                <a16:creationId xmlns:a16="http://schemas.microsoft.com/office/drawing/2014/main" id="{AAE622F5-A6EE-42C7-8BD5-FA904FC32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Laudo do lote</a:t>
            </a:r>
          </a:p>
        </p:txBody>
      </p:sp>
      <p:sp>
        <p:nvSpPr>
          <p:cNvPr id="26" name="Soja texto 25">
            <a:extLst xmlns:a="http://schemas.openxmlformats.org/drawingml/2006/main">
              <a:ext uri="{FF2B5EF4-FFF2-40B4-BE49-F238E27FC236}">
                <a16:creationId xmlns:a16="http://schemas.microsoft.com/office/drawing/2014/main" id="{BC1591A9-5D84-4CA7-94C6-290A1E4CF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458335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Certificado de análise,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do lote e data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avaliação.</a:t>
            </a:r>
          </a:p>
        </p:txBody>
      </p:sp>
      <p:sp>
        <p:nvSpPr>
          <p:cNvPr id="27" name="Soja texto 26">
            <a:extLst xmlns:a="http://schemas.openxmlformats.org/drawingml/2006/main">
              <a:ext uri="{FF2B5EF4-FFF2-40B4-BE49-F238E27FC236}">
                <a16:creationId xmlns:a16="http://schemas.microsoft.com/office/drawing/2014/main" id="{564566D9-BE2C-4822-ACE8-4E06279FB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rastreabilidade</a:t>
            </a:r>
          </a:p>
        </p:txBody>
      </p:sp>
      <p:sp>
        <p:nvSpPr>
          <p:cNvPr id="28" name="Soja texto 27">
            <a:extLst xmlns:a="http://schemas.openxmlformats.org/drawingml/2006/main">
              <a:ext uri="{FF2B5EF4-FFF2-40B4-BE49-F238E27FC236}">
                <a16:creationId xmlns:a16="http://schemas.microsoft.com/office/drawing/2014/main" id="{A8EADC4D-EFB7-43D2-89E6-D92792683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458335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Produtor, unidade de origem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ao longo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operação.</a:t>
            </a:r>
          </a:p>
        </p:txBody>
      </p:sp>
      <p:sp>
        <p:nvSpPr>
          <p:cNvPr id="29" name="Soja linha 28">
            <a:extLst xmlns:a="http://schemas.openxmlformats.org/drawingml/2006/main">
              <a:ext uri="{FF2B5EF4-FFF2-40B4-BE49-F238E27FC236}">
                <a16:creationId xmlns:a16="http://schemas.microsoft.com/office/drawing/2014/main" id="{258A2CAE-E961-44C9-9346-216048E9A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15048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30" name="Soja texto 29">
            <a:extLst xmlns:a="http://schemas.openxmlformats.org/drawingml/2006/main">
              <a:ext uri="{FF2B5EF4-FFF2-40B4-BE49-F238E27FC236}">
                <a16:creationId xmlns:a16="http://schemas.microsoft.com/office/drawing/2014/main" id="{3170A569-6E12-4AE6-AF86-78A721AD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321935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Condições comerciais</a:t>
            </a:r>
          </a:p>
        </p:txBody>
      </p:sp>
      <p:sp>
        <p:nvSpPr>
          <p:cNvPr id="31" name="Soja texto 30">
            <a:extLst xmlns:a="http://schemas.openxmlformats.org/drawingml/2006/main">
              <a:ext uri="{FF2B5EF4-FFF2-40B4-BE49-F238E27FC236}">
                <a16:creationId xmlns:a16="http://schemas.microsoft.com/office/drawing/2014/main" id="{F8A29339-4814-4BE4-80B3-81107EE8C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Volume e frequência</a:t>
            </a:r>
          </a:p>
        </p:txBody>
      </p:sp>
      <p:sp>
        <p:nvSpPr>
          <p:cNvPr id="32" name="Soja texto 31">
            <a:extLst xmlns:a="http://schemas.openxmlformats.org/drawingml/2006/main">
              <a:ext uri="{FF2B5EF4-FFF2-40B4-BE49-F238E27FC236}">
                <a16:creationId xmlns:a16="http://schemas.microsoft.com/office/drawing/2014/main" id="{A7E0AA66-18E8-491F-95BA-CF86B5395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907659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Quantidade por lote,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fornecimento pontual ou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recorrente e período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disponibilidade.</a:t>
            </a:r>
          </a:p>
        </p:txBody>
      </p:sp>
      <p:sp>
        <p:nvSpPr>
          <p:cNvPr id="33" name="Soja texto 32">
            <a:extLst xmlns:a="http://schemas.openxmlformats.org/drawingml/2006/main">
              <a:ext uri="{FF2B5EF4-FFF2-40B4-BE49-F238E27FC236}">
                <a16:creationId xmlns:a16="http://schemas.microsoft.com/office/drawing/2014/main" id="{3B2C39A5-4CEC-42C0-B560-9C01EE9E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destino</a:t>
            </a:r>
          </a:p>
        </p:txBody>
      </p:sp>
      <p:sp>
        <p:nvSpPr>
          <p:cNvPr id="34" name="Soja texto 33">
            <a:extLst xmlns:a="http://schemas.openxmlformats.org/drawingml/2006/main">
              <a:ext uri="{FF2B5EF4-FFF2-40B4-BE49-F238E27FC236}">
                <a16:creationId xmlns:a16="http://schemas.microsoft.com/office/drawing/2014/main" id="{09BC34D7-FFE4-4F0E-BAA8-E3631E239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907659"/>
            <a:ext cx="1537575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Origem, destino e janela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 entrega ou retirada.</a:t>
            </a:r>
          </a:p>
        </p:txBody>
      </p:sp>
      <p:sp>
        <p:nvSpPr>
          <p:cNvPr id="35" name="Soja texto 34">
            <a:extLst xmlns:a="http://schemas.openxmlformats.org/drawingml/2006/main">
              <a:ext uri="{FF2B5EF4-FFF2-40B4-BE49-F238E27FC236}">
                <a16:creationId xmlns:a16="http://schemas.microsoft.com/office/drawing/2014/main" id="{D0142526-1572-4365-854A-34B1005E8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5664835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Entrega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responsabilidades</a:t>
            </a:r>
          </a:p>
        </p:txBody>
      </p:sp>
      <p:sp>
        <p:nvSpPr>
          <p:cNvPr id="36" name="Soja texto 35">
            <a:extLst xmlns:a="http://schemas.openxmlformats.org/drawingml/2006/main">
              <a:ext uri="{FF2B5EF4-FFF2-40B4-BE49-F238E27FC236}">
                <a16:creationId xmlns:a16="http://schemas.microsoft.com/office/drawing/2014/main" id="{0F73653C-5D09-4D8E-BE34-99C4ACF77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061583"/>
            <a:ext cx="1537575" cy="78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Embalagem,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recebimento, frete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responsabilidades;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Incoterm quando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aplicável.</a:t>
            </a:r>
          </a:p>
        </p:txBody>
      </p:sp>
      <p:sp>
        <p:nvSpPr>
          <p:cNvPr id="37" name="Soja texto 36">
            <a:extLst xmlns:a="http://schemas.openxmlformats.org/drawingml/2006/main">
              <a:ext uri="{FF2B5EF4-FFF2-40B4-BE49-F238E27FC236}">
                <a16:creationId xmlns:a16="http://schemas.microsoft.com/office/drawing/2014/main" id="{8CA7F568-9E6C-4B3A-97E0-E465320AE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Proposta comercial</a:t>
            </a:r>
          </a:p>
        </p:txBody>
      </p:sp>
      <p:sp>
        <p:nvSpPr>
          <p:cNvPr id="38" name="Soja texto 37">
            <a:extLst xmlns:a="http://schemas.openxmlformats.org/drawingml/2006/main">
              <a:ext uri="{FF2B5EF4-FFF2-40B4-BE49-F238E27FC236}">
                <a16:creationId xmlns:a16="http://schemas.microsoft.com/office/drawing/2014/main" id="{CAF00EBA-2F8D-45D1-9556-CC6F8337D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907659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Preço, moeda,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pagamento e validade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proposta conforme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 e operação.</a:t>
            </a:r>
          </a:p>
        </p:txBody>
      </p:sp>
      <p:sp>
        <p:nvSpPr>
          <p:cNvPr id="39" name="Soja texto 38">
            <a:extLst xmlns:a="http://schemas.openxmlformats.org/drawingml/2006/main">
              <a:ext uri="{FF2B5EF4-FFF2-40B4-BE49-F238E27FC236}">
                <a16:creationId xmlns:a16="http://schemas.microsoft.com/office/drawing/2014/main" id="{019E4292-1B80-42FA-BF2C-E9F1E19EA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052183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demanda</a:t>
            </a:r>
          </a:p>
        </p:txBody>
      </p:sp>
      <p:sp>
        <p:nvSpPr>
          <p:cNvPr id="40" name="Soja texto 39">
            <a:extLst xmlns:a="http://schemas.openxmlformats.org/drawingml/2006/main">
              <a:ext uri="{FF2B5EF4-FFF2-40B4-BE49-F238E27FC236}">
                <a16:creationId xmlns:a16="http://schemas.microsoft.com/office/drawing/2014/main" id="{F2EAFD4B-9098-4F15-A28F-A04BBB118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287387"/>
            <a:ext cx="3291050" cy="468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aplicação, identidade, volume e destino.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Compartilhe a ficha de compra e requisitos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documentais.</a:t>
            </a:r>
          </a:p>
        </p:txBody>
      </p:sp>
      <p:sp>
        <p:nvSpPr>
          <p:cNvPr id="41" name="Soja texto 40">
            <a:extLst xmlns:a="http://schemas.openxmlformats.org/drawingml/2006/main">
              <a:ext uri="{FF2B5EF4-FFF2-40B4-BE49-F238E27FC236}">
                <a16:creationId xmlns:a16="http://schemas.microsoft.com/office/drawing/2014/main" id="{B51B74B2-C071-44CA-B0BE-3D944C033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7052183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oferta</a:t>
            </a:r>
          </a:p>
        </p:txBody>
      </p:sp>
      <p:sp>
        <p:nvSpPr>
          <p:cNvPr id="42" name="Soja texto 41">
            <a:extLst xmlns:a="http://schemas.openxmlformats.org/drawingml/2006/main">
              <a:ext uri="{FF2B5EF4-FFF2-40B4-BE49-F238E27FC236}">
                <a16:creationId xmlns:a16="http://schemas.microsoft.com/office/drawing/2014/main" id="{B05A524A-87A5-4A4D-B9D0-1817CE387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7287387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Apresente origem, safra, características, documentos,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volume e janela de retirada ou entrega.</a:t>
            </a:r>
          </a:p>
        </p:txBody>
      </p:sp>
      <p:sp>
        <p:nvSpPr>
          <p:cNvPr id="43" name="Soja texto 42">
            <a:extLst xmlns:a="http://schemas.openxmlformats.org/drawingml/2006/main">
              <a:ext uri="{FF2B5EF4-FFF2-40B4-BE49-F238E27FC236}">
                <a16:creationId xmlns:a16="http://schemas.microsoft.com/office/drawing/2014/main" id="{199AE5DD-8648-4041-AEF0-C5768FCCE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67875"/>
            <a:ext cx="6798000" cy="28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GMO e não GMO exigem identificação documental. Testes, segregação e rastreabilidade são acordados com o comprador. Limites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técnicos e características do lote são confirmados nos documentos da oferta.</a:t>
            </a:r>
          </a:p>
        </p:txBody>
      </p:sp>
      <p:sp>
        <p:nvSpPr>
          <p:cNvPr id="44" name="Soja linha 43">
            <a:extLst xmlns:a="http://schemas.openxmlformats.org/drawingml/2006/main">
              <a:ext uri="{FF2B5EF4-FFF2-40B4-BE49-F238E27FC236}">
                <a16:creationId xmlns:a16="http://schemas.microsoft.com/office/drawing/2014/main" id="{E8D2BE75-BBD0-4492-AB05-D5395A398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45" name="Soja texto 44">
            <a:extLst xmlns:a="http://schemas.openxmlformats.org/drawingml/2006/main">
              <a:ext uri="{FF2B5EF4-FFF2-40B4-BE49-F238E27FC236}">
                <a16:creationId xmlns:a16="http://schemas.microsoft.com/office/drawing/2014/main" id="{79C397D6-18C5-4621-89A7-DA4A55AC3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46" name="Soja texto 45">
            <a:extLst xmlns:a="http://schemas.openxmlformats.org/drawingml/2006/main">
              <a:ext uri="{FF2B5EF4-FFF2-40B4-BE49-F238E27FC236}">
                <a16:creationId xmlns:a16="http://schemas.microsoft.com/office/drawing/2014/main" id="{76558283-A2E7-4821-8694-8E5F7B3FD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47" name="Soja texto 46">
            <a:extLst xmlns:a="http://schemas.openxmlformats.org/drawingml/2006/main">
              <a:ext uri="{FF2B5EF4-FFF2-40B4-BE49-F238E27FC236}">
                <a16:creationId xmlns:a16="http://schemas.microsoft.com/office/drawing/2014/main" id="{83361C32-37C1-4971-804F-FFDA6D82C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2 / 2</a:t>
            </a:r>
          </a:p>
        </p:txBody>
      </p:sp>
    </p:spTree>
    <p:extLst>
      <p:ext uri="{BB962C8B-B14F-4D97-AF65-F5344CB8AC3E}">
        <p14:creationId xmlns:p14="http://schemas.microsoft.com/office/powerpoint/2010/main" val="15870544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EEDF46C-85F8-4DBB-844F-3E2522F722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c5a5d0092f43c5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Milho texto 1">
            <a:extLst xmlns:a="http://schemas.openxmlformats.org/drawingml/2006/main">
              <a:ext uri="{FF2B5EF4-FFF2-40B4-BE49-F238E27FC236}">
                <a16:creationId xmlns:a16="http://schemas.microsoft.com/office/drawing/2014/main" id="{EBED886D-F2E5-4A5A-9124-315346302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AGRO E INGREDIENTES</a:t>
            </a:r>
          </a:p>
        </p:txBody>
      </p:sp>
      <p:sp>
        <p:nvSpPr>
          <p:cNvPr id="3" name="Milho texto 2">
            <a:extLst xmlns:a="http://schemas.openxmlformats.org/drawingml/2006/main">
              <a:ext uri="{FF2B5EF4-FFF2-40B4-BE49-F238E27FC236}">
                <a16:creationId xmlns:a16="http://schemas.microsoft.com/office/drawing/2014/main" id="{8E62A743-3BB4-40D4-84AA-0EFCE72F4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FICHA COMERCIAL DE CONSULTA</a:t>
            </a:r>
          </a:p>
        </p:txBody>
      </p:sp>
      <p:sp>
        <p:nvSpPr>
          <p:cNvPr id="4" name="Milho linha 3">
            <a:extLst xmlns:a="http://schemas.openxmlformats.org/drawingml/2006/main">
              <a:ext uri="{FF2B5EF4-FFF2-40B4-BE49-F238E27FC236}">
                <a16:creationId xmlns:a16="http://schemas.microsoft.com/office/drawing/2014/main" id="{55E028F0-683A-4062-86B6-09718D889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Milho texto 4">
            <a:extLst xmlns:a="http://schemas.openxmlformats.org/drawingml/2006/main">
              <a:ext uri="{FF2B5EF4-FFF2-40B4-BE49-F238E27FC236}">
                <a16:creationId xmlns:a16="http://schemas.microsoft.com/office/drawing/2014/main" id="{614BFDB5-BC7A-4EB2-8DF1-2E470035F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250950"/>
            <a:ext cx="6798000" cy="5702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9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Milho</a:t>
            </a:r>
          </a:p>
        </p:txBody>
      </p:sp>
      <p:sp>
        <p:nvSpPr>
          <p:cNvPr id="6" name="Milho texto 5">
            <a:extLst xmlns:a="http://schemas.openxmlformats.org/drawingml/2006/main">
              <a:ext uri="{FF2B5EF4-FFF2-40B4-BE49-F238E27FC236}">
                <a16:creationId xmlns:a16="http://schemas.microsoft.com/office/drawing/2014/main" id="{DE30FBAF-2CDE-4548-9C31-8CD9F19F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987550"/>
            <a:ext cx="6798000" cy="287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Milho conforme a aplicação e os critérios de recebimento.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F2EBBE-AC2B-4D57-8140-127528F08B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ada4e4a798405c"/>
          <a:srcRect xmlns:a="http://schemas.openxmlformats.org/drawingml/2006/main" l="0" t="26212" r="0" b="262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1000" y="2743200"/>
            <a:ext cx="6798000" cy="2425700"/>
          </a:xfrm>
          <a:prstGeom xmlns:a="http://schemas.openxmlformats.org/drawingml/2006/main" prst="rect">
            <a:avLst/>
          </a:prstGeom>
        </p:spPr>
      </p:pic>
      <p:sp>
        <p:nvSpPr>
          <p:cNvPr id="8" name="Milho texto 7">
            <a:extLst xmlns:a="http://schemas.openxmlformats.org/drawingml/2006/main">
              <a:ext uri="{FF2B5EF4-FFF2-40B4-BE49-F238E27FC236}">
                <a16:creationId xmlns:a16="http://schemas.microsoft.com/office/drawing/2014/main" id="{B7963752-4D22-4647-BFF9-6E759F2A4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251450"/>
            <a:ext cx="6798000" cy="143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Fotografia ilustrativa</a:t>
            </a:r>
          </a:p>
        </p:txBody>
      </p:sp>
      <p:sp>
        <p:nvSpPr>
          <p:cNvPr id="9" name="Milho texto 8">
            <a:extLst xmlns:a="http://schemas.openxmlformats.org/drawingml/2006/main">
              <a:ext uri="{FF2B5EF4-FFF2-40B4-BE49-F238E27FC236}">
                <a16:creationId xmlns:a16="http://schemas.microsoft.com/office/drawing/2014/main" id="{E16A8C79-E4AD-47F5-8F28-5838F9A2E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19750"/>
            <a:ext cx="6798000" cy="386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avaliação comercial reúne a finalidade do lote, os requisitos de qualidade e as condições entre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origem e destino.</a:t>
            </a:r>
          </a:p>
        </p:txBody>
      </p:sp>
      <p:sp>
        <p:nvSpPr>
          <p:cNvPr id="10" name="Milho texto 9">
            <a:extLst xmlns:a="http://schemas.openxmlformats.org/drawingml/2006/main">
              <a:ext uri="{FF2B5EF4-FFF2-40B4-BE49-F238E27FC236}">
                <a16:creationId xmlns:a16="http://schemas.microsoft.com/office/drawing/2014/main" id="{DFD4D595-73FE-4EED-B4B7-932584186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496050"/>
            <a:ext cx="42799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LINHAS DE CONSULTA</a:t>
            </a:r>
          </a:p>
        </p:txBody>
      </p:sp>
      <p:sp>
        <p:nvSpPr>
          <p:cNvPr id="11" name="Milho linha 10">
            <a:extLst xmlns:a="http://schemas.openxmlformats.org/drawingml/2006/main">
              <a:ext uri="{FF2B5EF4-FFF2-40B4-BE49-F238E27FC236}">
                <a16:creationId xmlns:a16="http://schemas.microsoft.com/office/drawing/2014/main" id="{AF73E610-291C-4F02-95D0-92006A08A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743700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2" name="Milho texto 11">
            <a:extLst xmlns:a="http://schemas.openxmlformats.org/drawingml/2006/main">
              <a:ext uri="{FF2B5EF4-FFF2-40B4-BE49-F238E27FC236}">
                <a16:creationId xmlns:a16="http://schemas.microsoft.com/office/drawing/2014/main" id="{72554080-1D1D-40A9-9DC0-F9695CE1C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851650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Milho GMO</a:t>
            </a:r>
          </a:p>
        </p:txBody>
      </p:sp>
      <p:sp>
        <p:nvSpPr>
          <p:cNvPr id="13" name="Milho texto 12">
            <a:extLst xmlns:a="http://schemas.openxmlformats.org/drawingml/2006/main">
              <a:ext uri="{FF2B5EF4-FFF2-40B4-BE49-F238E27FC236}">
                <a16:creationId xmlns:a16="http://schemas.microsoft.com/office/drawing/2014/main" id="{18728CB2-4C07-4AD1-B5CD-D101EB479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108190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 identificado conforme a operação. Alinhar aplicação,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classificação e critérios de recebimento.</a:t>
            </a:r>
          </a:p>
        </p:txBody>
      </p:sp>
      <p:sp>
        <p:nvSpPr>
          <p:cNvPr id="14" name="Milho linha 13">
            <a:extLst xmlns:a="http://schemas.openxmlformats.org/drawingml/2006/main">
              <a:ext uri="{FF2B5EF4-FFF2-40B4-BE49-F238E27FC236}">
                <a16:creationId xmlns:a16="http://schemas.microsoft.com/office/drawing/2014/main" id="{22DB456B-CC15-4FE2-881B-6D0334CB1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575499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5" name="Milho texto 14">
            <a:extLst xmlns:a="http://schemas.openxmlformats.org/drawingml/2006/main">
              <a:ext uri="{FF2B5EF4-FFF2-40B4-BE49-F238E27FC236}">
                <a16:creationId xmlns:a16="http://schemas.microsoft.com/office/drawing/2014/main" id="{788CFB14-472C-4B38-827D-0D43295B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683449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Milho não GMO</a:t>
            </a:r>
          </a:p>
        </p:txBody>
      </p:sp>
      <p:sp>
        <p:nvSpPr>
          <p:cNvPr id="16" name="Milho texto 15">
            <a:extLst xmlns:a="http://schemas.openxmlformats.org/drawingml/2006/main">
              <a:ext uri="{FF2B5EF4-FFF2-40B4-BE49-F238E27FC236}">
                <a16:creationId xmlns:a16="http://schemas.microsoft.com/office/drawing/2014/main" id="{FB6ED13B-80A9-4D60-9F1F-35DABB754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939989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 com requisitos de identidade. Definir comprovação 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rastreabilidade necessárias.</a:t>
            </a:r>
          </a:p>
        </p:txBody>
      </p:sp>
      <p:sp>
        <p:nvSpPr>
          <p:cNvPr id="17" name="Milho texto 16">
            <a:extLst xmlns:a="http://schemas.openxmlformats.org/drawingml/2006/main">
              <a:ext uri="{FF2B5EF4-FFF2-40B4-BE49-F238E27FC236}">
                <a16:creationId xmlns:a16="http://schemas.microsoft.com/office/drawing/2014/main" id="{8CB150B1-AF54-4FF1-AEF0-2F86F36DF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496050"/>
            <a:ext cx="22006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APLICAÇÕES</a:t>
            </a:r>
          </a:p>
        </p:txBody>
      </p:sp>
      <p:sp>
        <p:nvSpPr>
          <p:cNvPr id="18" name="Milho linha 17">
            <a:extLst xmlns:a="http://schemas.openxmlformats.org/drawingml/2006/main">
              <a:ext uri="{FF2B5EF4-FFF2-40B4-BE49-F238E27FC236}">
                <a16:creationId xmlns:a16="http://schemas.microsoft.com/office/drawing/2014/main" id="{D46A109A-D6A5-4922-BD54-BA377A5EC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743700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Milho texto 18">
            <a:extLst xmlns:a="http://schemas.openxmlformats.org/drawingml/2006/main">
              <a:ext uri="{FF2B5EF4-FFF2-40B4-BE49-F238E27FC236}">
                <a16:creationId xmlns:a16="http://schemas.microsoft.com/office/drawing/2014/main" id="{F7C4DF7D-0597-47EA-8C65-11125EEDC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851650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Nutrição animal</a:t>
            </a:r>
          </a:p>
        </p:txBody>
      </p:sp>
      <p:sp>
        <p:nvSpPr>
          <p:cNvPr id="20" name="Milho texto 19">
            <a:extLst xmlns:a="http://schemas.openxmlformats.org/drawingml/2006/main">
              <a:ext uri="{FF2B5EF4-FFF2-40B4-BE49-F238E27FC236}">
                <a16:creationId xmlns:a16="http://schemas.microsoft.com/office/drawing/2014/main" id="{6C670BFB-54CA-4792-9FF1-CE0757830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102094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Classificação, micotoxinas 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critérios de recebimento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acompanham a finalidade.</a:t>
            </a:r>
          </a:p>
        </p:txBody>
      </p:sp>
      <p:sp>
        <p:nvSpPr>
          <p:cNvPr id="21" name="Milho linha 20">
            <a:extLst xmlns:a="http://schemas.openxmlformats.org/drawingml/2006/main">
              <a:ext uri="{FF2B5EF4-FFF2-40B4-BE49-F238E27FC236}">
                <a16:creationId xmlns:a16="http://schemas.microsoft.com/office/drawing/2014/main" id="{4B5CB2AB-6AA9-483C-AA47-D21B7BB1E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720584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Milho texto 21">
            <a:extLst xmlns:a="http://schemas.openxmlformats.org/drawingml/2006/main">
              <a:ext uri="{FF2B5EF4-FFF2-40B4-BE49-F238E27FC236}">
                <a16:creationId xmlns:a16="http://schemas.microsoft.com/office/drawing/2014/main" id="{E514CC5A-D5E1-45C7-8018-86279362E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828534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Moagem e amido</a:t>
            </a:r>
          </a:p>
        </p:txBody>
      </p:sp>
      <p:sp>
        <p:nvSpPr>
          <p:cNvPr id="23" name="Milho texto 22">
            <a:extLst xmlns:a="http://schemas.openxmlformats.org/drawingml/2006/main">
              <a:ext uri="{FF2B5EF4-FFF2-40B4-BE49-F238E27FC236}">
                <a16:creationId xmlns:a16="http://schemas.microsoft.com/office/drawing/2014/main" id="{451DA9DA-4B49-407E-B498-A0FA9C79E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078978"/>
            <a:ext cx="2200600" cy="340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Compartilhe a aplicação industrial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 os requisitos do processo.</a:t>
            </a:r>
          </a:p>
        </p:txBody>
      </p:sp>
      <p:sp>
        <p:nvSpPr>
          <p:cNvPr id="24" name="Milho linha 23">
            <a:extLst xmlns:a="http://schemas.openxmlformats.org/drawingml/2006/main">
              <a:ext uri="{FF2B5EF4-FFF2-40B4-BE49-F238E27FC236}">
                <a16:creationId xmlns:a16="http://schemas.microsoft.com/office/drawing/2014/main" id="{CA187CA2-A121-4DD2-AF21-EE7CAB428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539988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5" name="Milho texto 24">
            <a:extLst xmlns:a="http://schemas.openxmlformats.org/drawingml/2006/main">
              <a:ext uri="{FF2B5EF4-FFF2-40B4-BE49-F238E27FC236}">
                <a16:creationId xmlns:a16="http://schemas.microsoft.com/office/drawing/2014/main" id="{985A4A67-C7B8-4D09-902D-D8A3ECCA5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647938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Etanol</a:t>
            </a:r>
          </a:p>
        </p:txBody>
      </p:sp>
      <p:sp>
        <p:nvSpPr>
          <p:cNvPr id="26" name="Milho texto 25">
            <a:extLst xmlns:a="http://schemas.openxmlformats.org/drawingml/2006/main">
              <a:ext uri="{FF2B5EF4-FFF2-40B4-BE49-F238E27FC236}">
                <a16:creationId xmlns:a16="http://schemas.microsoft.com/office/drawing/2014/main" id="{5B487574-5744-4FE1-9A18-E135F1186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898382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a finalidade, a qualidade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exigida e a programação da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operação.</a:t>
            </a:r>
          </a:p>
        </p:txBody>
      </p:sp>
      <p:sp>
        <p:nvSpPr>
          <p:cNvPr id="27" name="Milho linha 26">
            <a:extLst xmlns:a="http://schemas.openxmlformats.org/drawingml/2006/main">
              <a:ext uri="{FF2B5EF4-FFF2-40B4-BE49-F238E27FC236}">
                <a16:creationId xmlns:a16="http://schemas.microsoft.com/office/drawing/2014/main" id="{11CB57D3-268F-4D61-AF78-80467FA70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8" name="Milho texto 27">
            <a:extLst xmlns:a="http://schemas.openxmlformats.org/drawingml/2006/main">
              <a:ext uri="{FF2B5EF4-FFF2-40B4-BE49-F238E27FC236}">
                <a16:creationId xmlns:a16="http://schemas.microsoft.com/office/drawing/2014/main" id="{40B024F0-9013-4123-A112-1001BE866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29" name="Milho texto 28">
            <a:extLst xmlns:a="http://schemas.openxmlformats.org/drawingml/2006/main">
              <a:ext uri="{FF2B5EF4-FFF2-40B4-BE49-F238E27FC236}">
                <a16:creationId xmlns:a16="http://schemas.microsoft.com/office/drawing/2014/main" id="{7E137A71-0B2F-4776-9B48-66DE1C2E2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30" name="Milho texto 29">
            <a:extLst xmlns:a="http://schemas.openxmlformats.org/drawingml/2006/main">
              <a:ext uri="{FF2B5EF4-FFF2-40B4-BE49-F238E27FC236}">
                <a16:creationId xmlns:a16="http://schemas.microsoft.com/office/drawing/2014/main" id="{D4A4349A-D9A2-4B46-99CB-822149E1D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1 / 2</a:t>
            </a:r>
          </a:p>
        </p:txBody>
      </p:sp>
    </p:spTree>
    <p:extLst>
      <p:ext uri="{BB962C8B-B14F-4D97-AF65-F5344CB8AC3E}">
        <p14:creationId xmlns:p14="http://schemas.microsoft.com/office/powerpoint/2010/main" val="4300316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DBEC0C1-69D2-4228-AAE9-B504C3B898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953243eb3c4b68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Milho texto 1">
            <a:extLst xmlns:a="http://schemas.openxmlformats.org/drawingml/2006/main">
              <a:ext uri="{FF2B5EF4-FFF2-40B4-BE49-F238E27FC236}">
                <a16:creationId xmlns:a16="http://schemas.microsoft.com/office/drawing/2014/main" id="{5E663872-C687-4BE3-B35C-1839A7DB3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AGRO E INGREDIENTES</a:t>
            </a:r>
          </a:p>
        </p:txBody>
      </p:sp>
      <p:sp>
        <p:nvSpPr>
          <p:cNvPr id="3" name="Milho texto 2">
            <a:extLst xmlns:a="http://schemas.openxmlformats.org/drawingml/2006/main">
              <a:ext uri="{FF2B5EF4-FFF2-40B4-BE49-F238E27FC236}">
                <a16:creationId xmlns:a16="http://schemas.microsoft.com/office/drawing/2014/main" id="{716B7369-5436-4B5F-9306-20D1884AD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Milho</a:t>
            </a:r>
          </a:p>
        </p:txBody>
      </p:sp>
      <p:sp>
        <p:nvSpPr>
          <p:cNvPr id="4" name="Milho linha 3">
            <a:extLst xmlns:a="http://schemas.openxmlformats.org/drawingml/2006/main">
              <a:ext uri="{FF2B5EF4-FFF2-40B4-BE49-F238E27FC236}">
                <a16:creationId xmlns:a16="http://schemas.microsoft.com/office/drawing/2014/main" id="{7F0C70D0-986C-4746-A010-97A04553D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Milho texto 4">
            <a:extLst xmlns:a="http://schemas.openxmlformats.org/drawingml/2006/main">
              <a:ext uri="{FF2B5EF4-FFF2-40B4-BE49-F238E27FC236}">
                <a16:creationId xmlns:a16="http://schemas.microsoft.com/office/drawing/2014/main" id="{321816D1-37EF-4C83-B6E3-17DB5C221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162050"/>
            <a:ext cx="6798000" cy="3881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Critérios para a consulta</a:t>
            </a:r>
          </a:p>
        </p:txBody>
      </p:sp>
      <p:sp>
        <p:nvSpPr>
          <p:cNvPr id="6" name="Milho texto 5">
            <a:extLst xmlns:a="http://schemas.openxmlformats.org/drawingml/2006/main">
              <a:ext uri="{FF2B5EF4-FFF2-40B4-BE49-F238E27FC236}">
                <a16:creationId xmlns:a16="http://schemas.microsoft.com/office/drawing/2014/main" id="{A6814D6D-B8AE-4CE7-9802-AE175DC6E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695450"/>
            <a:ext cx="679800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avaliação reúne as características do produto e as condições da operação.</a:t>
            </a:r>
          </a:p>
        </p:txBody>
      </p:sp>
      <p:sp>
        <p:nvSpPr>
          <p:cNvPr id="7" name="Milho texto 6">
            <a:extLst xmlns:a="http://schemas.openxmlformats.org/drawingml/2006/main">
              <a:ext uri="{FF2B5EF4-FFF2-40B4-BE49-F238E27FC236}">
                <a16:creationId xmlns:a16="http://schemas.microsoft.com/office/drawing/2014/main" id="{D4F0736A-2717-49DB-97CB-87A2687AE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051050"/>
            <a:ext cx="24638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AVALIAR</a:t>
            </a:r>
          </a:p>
        </p:txBody>
      </p:sp>
      <p:sp>
        <p:nvSpPr>
          <p:cNvPr id="8" name="Milho texto 7">
            <a:extLst xmlns:a="http://schemas.openxmlformats.org/drawingml/2006/main">
              <a:ext uri="{FF2B5EF4-FFF2-40B4-BE49-F238E27FC236}">
                <a16:creationId xmlns:a16="http://schemas.microsoft.com/office/drawing/2014/main" id="{5333B1DE-69CF-4979-8A69-ACE16FA9F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051050"/>
            <a:ext cx="41183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ORIENTA A AVALIAÇÃO</a:t>
            </a:r>
          </a:p>
        </p:txBody>
      </p:sp>
      <p:sp>
        <p:nvSpPr>
          <p:cNvPr id="9" name="Milho linha 8">
            <a:extLst xmlns:a="http://schemas.openxmlformats.org/drawingml/2006/main">
              <a:ext uri="{FF2B5EF4-FFF2-40B4-BE49-F238E27FC236}">
                <a16:creationId xmlns:a16="http://schemas.microsoft.com/office/drawing/2014/main" id="{9307A8DE-D763-4FB6-876E-2D93F2E26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2860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0" name="Milho texto 9">
            <a:extLst xmlns:a="http://schemas.openxmlformats.org/drawingml/2006/main">
              <a:ext uri="{FF2B5EF4-FFF2-40B4-BE49-F238E27FC236}">
                <a16:creationId xmlns:a16="http://schemas.microsoft.com/office/drawing/2014/main" id="{1C1BCB99-D5FB-482E-8E61-5C9D4CAA6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406650"/>
            <a:ext cx="2463800" cy="345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Umidade, impurezas e grãos</a:t>
            </a:r>
          </a:p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avariados</a:t>
            </a:r>
          </a:p>
        </p:txBody>
      </p:sp>
      <p:sp>
        <p:nvSpPr>
          <p:cNvPr id="11" name="Milho texto 10">
            <a:extLst xmlns:a="http://schemas.openxmlformats.org/drawingml/2006/main">
              <a:ext uri="{FF2B5EF4-FFF2-40B4-BE49-F238E27FC236}">
                <a16:creationId xmlns:a16="http://schemas.microsoft.com/office/drawing/2014/main" id="{22F4A6DE-993F-4320-AD4A-F6D9BFFDF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406650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Parâmetros para classificação e recebimento.</a:t>
            </a:r>
          </a:p>
        </p:txBody>
      </p:sp>
      <p:sp>
        <p:nvSpPr>
          <p:cNvPr id="12" name="Milho linha 11">
            <a:extLst xmlns:a="http://schemas.openxmlformats.org/drawingml/2006/main">
              <a:ext uri="{FF2B5EF4-FFF2-40B4-BE49-F238E27FC236}">
                <a16:creationId xmlns:a16="http://schemas.microsoft.com/office/drawing/2014/main" id="{C2DDEEE3-71BD-4987-BCB0-F5088E373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78403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3" name="Milho texto 12">
            <a:extLst xmlns:a="http://schemas.openxmlformats.org/drawingml/2006/main">
              <a:ext uri="{FF2B5EF4-FFF2-40B4-BE49-F238E27FC236}">
                <a16:creationId xmlns:a16="http://schemas.microsoft.com/office/drawing/2014/main" id="{3255B5A2-7D96-4795-9FD1-8DE0EFFBB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904681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Micotoxinas e requisitos sanitários</a:t>
            </a:r>
          </a:p>
        </p:txBody>
      </p:sp>
      <p:sp>
        <p:nvSpPr>
          <p:cNvPr id="14" name="Milho texto 13">
            <a:extLst xmlns:a="http://schemas.openxmlformats.org/drawingml/2006/main">
              <a:ext uri="{FF2B5EF4-FFF2-40B4-BE49-F238E27FC236}">
                <a16:creationId xmlns:a16="http://schemas.microsoft.com/office/drawing/2014/main" id="{21D2395D-3191-4115-B5D1-1DD36C6E0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904681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Avaliar exigências específicas da aplicação e do destino.</a:t>
            </a:r>
          </a:p>
        </p:txBody>
      </p:sp>
      <p:sp>
        <p:nvSpPr>
          <p:cNvPr id="15" name="Milho linha 14">
            <a:extLst xmlns:a="http://schemas.openxmlformats.org/drawingml/2006/main">
              <a:ext uri="{FF2B5EF4-FFF2-40B4-BE49-F238E27FC236}">
                <a16:creationId xmlns:a16="http://schemas.microsoft.com/office/drawing/2014/main" id="{A9B54E82-B8B8-4072-910D-383E78AAF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121946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6" name="Milho texto 15">
            <a:extLst xmlns:a="http://schemas.openxmlformats.org/drawingml/2006/main">
              <a:ext uri="{FF2B5EF4-FFF2-40B4-BE49-F238E27FC236}">
                <a16:creationId xmlns:a16="http://schemas.microsoft.com/office/drawing/2014/main" id="{937F20C6-7FCF-4013-8726-1804F349E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242596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Safra, origem e armazenagem</a:t>
            </a:r>
          </a:p>
        </p:txBody>
      </p:sp>
      <p:sp>
        <p:nvSpPr>
          <p:cNvPr id="17" name="Milho texto 16">
            <a:extLst xmlns:a="http://schemas.openxmlformats.org/drawingml/2006/main">
              <a:ext uri="{FF2B5EF4-FFF2-40B4-BE49-F238E27FC236}">
                <a16:creationId xmlns:a16="http://schemas.microsoft.com/office/drawing/2014/main" id="{1663F483-26F2-4400-8852-941CA9D15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242596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do lote e condições da oferta.</a:t>
            </a:r>
          </a:p>
        </p:txBody>
      </p:sp>
      <p:sp>
        <p:nvSpPr>
          <p:cNvPr id="18" name="Milho linha 17">
            <a:extLst xmlns:a="http://schemas.openxmlformats.org/drawingml/2006/main">
              <a:ext uri="{FF2B5EF4-FFF2-40B4-BE49-F238E27FC236}">
                <a16:creationId xmlns:a16="http://schemas.microsoft.com/office/drawing/2014/main" id="{ED5B7208-7709-4DF6-A765-2E84BF034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45986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Milho texto 18">
            <a:extLst xmlns:a="http://schemas.openxmlformats.org/drawingml/2006/main">
              <a:ext uri="{FF2B5EF4-FFF2-40B4-BE49-F238E27FC236}">
                <a16:creationId xmlns:a16="http://schemas.microsoft.com/office/drawing/2014/main" id="{BA91257B-3178-40BB-BE3C-C4EED1511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580511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GMO / não GMO</a:t>
            </a:r>
          </a:p>
        </p:txBody>
      </p:sp>
      <p:sp>
        <p:nvSpPr>
          <p:cNvPr id="20" name="Milho texto 19">
            <a:extLst xmlns:a="http://schemas.openxmlformats.org/drawingml/2006/main">
              <a:ext uri="{FF2B5EF4-FFF2-40B4-BE49-F238E27FC236}">
                <a16:creationId xmlns:a16="http://schemas.microsoft.com/office/drawing/2014/main" id="{F52EEDD6-541E-446C-BE96-3EA6978F1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580511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Comprovação conforme o acordo com o comprador.</a:t>
            </a:r>
          </a:p>
        </p:txBody>
      </p:sp>
      <p:sp>
        <p:nvSpPr>
          <p:cNvPr id="21" name="Milho linha 20">
            <a:extLst xmlns:a="http://schemas.openxmlformats.org/drawingml/2006/main">
              <a:ext uri="{FF2B5EF4-FFF2-40B4-BE49-F238E27FC236}">
                <a16:creationId xmlns:a16="http://schemas.microsoft.com/office/drawing/2014/main" id="{93DE2280-8AAC-49C6-81DD-DD468943E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797776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Milho texto 21">
            <a:extLst xmlns:a="http://schemas.openxmlformats.org/drawingml/2006/main">
              <a:ext uri="{FF2B5EF4-FFF2-40B4-BE49-F238E27FC236}">
                <a16:creationId xmlns:a16="http://schemas.microsoft.com/office/drawing/2014/main" id="{AD2534C6-E18B-42FD-9A90-410F78F5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032726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Documentos para análise</a:t>
            </a:r>
          </a:p>
        </p:txBody>
      </p:sp>
      <p:sp>
        <p:nvSpPr>
          <p:cNvPr id="23" name="Milho texto 22">
            <a:extLst xmlns:a="http://schemas.openxmlformats.org/drawingml/2006/main">
              <a:ext uri="{FF2B5EF4-FFF2-40B4-BE49-F238E27FC236}">
                <a16:creationId xmlns:a16="http://schemas.microsoft.com/office/drawing/2014/main" id="{7539CE1C-7B55-4C77-A1BF-F084D71F4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75626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Ficha técnica</a:t>
            </a:r>
          </a:p>
        </p:txBody>
      </p:sp>
      <p:sp>
        <p:nvSpPr>
          <p:cNvPr id="24" name="Milho texto 23">
            <a:extLst xmlns:a="http://schemas.openxmlformats.org/drawingml/2006/main">
              <a:ext uri="{FF2B5EF4-FFF2-40B4-BE49-F238E27FC236}">
                <a16:creationId xmlns:a16="http://schemas.microsoft.com/office/drawing/2014/main" id="{CB7A893C-B402-4615-B292-C661DDAF9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618450"/>
            <a:ext cx="2122067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Parâmetros, métodos de análise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limites acordados para o produto.</a:t>
            </a:r>
          </a:p>
        </p:txBody>
      </p:sp>
      <p:sp>
        <p:nvSpPr>
          <p:cNvPr id="25" name="Milho texto 24">
            <a:extLst xmlns:a="http://schemas.openxmlformats.org/drawingml/2006/main">
              <a:ext uri="{FF2B5EF4-FFF2-40B4-BE49-F238E27FC236}">
                <a16:creationId xmlns:a16="http://schemas.microsoft.com/office/drawing/2014/main" id="{3F0E84E2-DB0B-4B02-A48D-FFEFE847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375626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Laudo do lote</a:t>
            </a:r>
          </a:p>
        </p:txBody>
      </p:sp>
      <p:sp>
        <p:nvSpPr>
          <p:cNvPr id="26" name="Milho texto 25">
            <a:extLst xmlns:a="http://schemas.openxmlformats.org/drawingml/2006/main">
              <a:ext uri="{FF2B5EF4-FFF2-40B4-BE49-F238E27FC236}">
                <a16:creationId xmlns:a16="http://schemas.microsoft.com/office/drawing/2014/main" id="{389613C6-F74B-4B15-9A09-41A490177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618450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Certificado de análise,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do lote e data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avaliação.</a:t>
            </a:r>
          </a:p>
        </p:txBody>
      </p:sp>
      <p:sp>
        <p:nvSpPr>
          <p:cNvPr id="27" name="Milho texto 26">
            <a:extLst xmlns:a="http://schemas.openxmlformats.org/drawingml/2006/main">
              <a:ext uri="{FF2B5EF4-FFF2-40B4-BE49-F238E27FC236}">
                <a16:creationId xmlns:a16="http://schemas.microsoft.com/office/drawing/2014/main" id="{0AF719E7-E4FE-4046-9D17-264D9211B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375626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rastreabilidade</a:t>
            </a:r>
          </a:p>
        </p:txBody>
      </p:sp>
      <p:sp>
        <p:nvSpPr>
          <p:cNvPr id="28" name="Milho texto 27">
            <a:extLst xmlns:a="http://schemas.openxmlformats.org/drawingml/2006/main">
              <a:ext uri="{FF2B5EF4-FFF2-40B4-BE49-F238E27FC236}">
                <a16:creationId xmlns:a16="http://schemas.microsoft.com/office/drawing/2014/main" id="{46117A9B-8DCE-4131-8EE5-C97A1C502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618450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Produtor, unidade de origem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ao longo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operação.</a:t>
            </a:r>
          </a:p>
        </p:txBody>
      </p:sp>
      <p:sp>
        <p:nvSpPr>
          <p:cNvPr id="29" name="Milho linha 28">
            <a:extLst xmlns:a="http://schemas.openxmlformats.org/drawingml/2006/main">
              <a:ext uri="{FF2B5EF4-FFF2-40B4-BE49-F238E27FC236}">
                <a16:creationId xmlns:a16="http://schemas.microsoft.com/office/drawing/2014/main" id="{720D8614-F507-451A-9919-F6741663F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3106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30" name="Milho texto 29">
            <a:extLst xmlns:a="http://schemas.openxmlformats.org/drawingml/2006/main">
              <a:ext uri="{FF2B5EF4-FFF2-40B4-BE49-F238E27FC236}">
                <a16:creationId xmlns:a16="http://schemas.microsoft.com/office/drawing/2014/main" id="{00B006BD-0ABF-4C13-A0ED-ED2232FB0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482050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Condições comerciais</a:t>
            </a:r>
          </a:p>
        </p:txBody>
      </p:sp>
      <p:sp>
        <p:nvSpPr>
          <p:cNvPr id="31" name="Milho texto 30">
            <a:extLst xmlns:a="http://schemas.openxmlformats.org/drawingml/2006/main">
              <a:ext uri="{FF2B5EF4-FFF2-40B4-BE49-F238E27FC236}">
                <a16:creationId xmlns:a16="http://schemas.microsoft.com/office/drawing/2014/main" id="{9921398C-F456-4590-B97A-F5175C773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824950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Volume e frequência</a:t>
            </a:r>
          </a:p>
        </p:txBody>
      </p:sp>
      <p:sp>
        <p:nvSpPr>
          <p:cNvPr id="32" name="Milho texto 31">
            <a:extLst xmlns:a="http://schemas.openxmlformats.org/drawingml/2006/main">
              <a:ext uri="{FF2B5EF4-FFF2-40B4-BE49-F238E27FC236}">
                <a16:creationId xmlns:a16="http://schemas.microsoft.com/office/drawing/2014/main" id="{29F5F480-0190-42BC-B35C-2FEDE52FB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067774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Quantidade por lote,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fornecimento pontual ou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recorrente e período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disponibilidade.</a:t>
            </a:r>
          </a:p>
        </p:txBody>
      </p:sp>
      <p:sp>
        <p:nvSpPr>
          <p:cNvPr id="33" name="Milho texto 32">
            <a:extLst xmlns:a="http://schemas.openxmlformats.org/drawingml/2006/main">
              <a:ext uri="{FF2B5EF4-FFF2-40B4-BE49-F238E27FC236}">
                <a16:creationId xmlns:a16="http://schemas.microsoft.com/office/drawing/2014/main" id="{6106C8CF-0B20-4D86-B5E8-9BAFAC9C5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824950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destino</a:t>
            </a:r>
          </a:p>
        </p:txBody>
      </p:sp>
      <p:sp>
        <p:nvSpPr>
          <p:cNvPr id="34" name="Milho texto 33">
            <a:extLst xmlns:a="http://schemas.openxmlformats.org/drawingml/2006/main">
              <a:ext uri="{FF2B5EF4-FFF2-40B4-BE49-F238E27FC236}">
                <a16:creationId xmlns:a16="http://schemas.microsoft.com/office/drawing/2014/main" id="{CD512CA6-3D1C-47C0-A227-380BD93A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6067774"/>
            <a:ext cx="1537575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Origem, destino e janela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 entrega ou retirada.</a:t>
            </a:r>
          </a:p>
        </p:txBody>
      </p:sp>
      <p:sp>
        <p:nvSpPr>
          <p:cNvPr id="35" name="Milho texto 34">
            <a:extLst xmlns:a="http://schemas.openxmlformats.org/drawingml/2006/main">
              <a:ext uri="{FF2B5EF4-FFF2-40B4-BE49-F238E27FC236}">
                <a16:creationId xmlns:a16="http://schemas.microsoft.com/office/drawing/2014/main" id="{19D73797-AEB0-4D53-AE8D-69275BFDB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5824950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Entrega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responsabilidades</a:t>
            </a:r>
          </a:p>
        </p:txBody>
      </p:sp>
      <p:sp>
        <p:nvSpPr>
          <p:cNvPr id="36" name="Milho texto 35">
            <a:extLst xmlns:a="http://schemas.openxmlformats.org/drawingml/2006/main">
              <a:ext uri="{FF2B5EF4-FFF2-40B4-BE49-F238E27FC236}">
                <a16:creationId xmlns:a16="http://schemas.microsoft.com/office/drawing/2014/main" id="{A74B1FDC-1125-4557-A400-678A27D71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221698"/>
            <a:ext cx="1537575" cy="78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Embalagem,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recebimento, frete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responsabilidades;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Incoterm quando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aplicável.</a:t>
            </a:r>
          </a:p>
        </p:txBody>
      </p:sp>
      <p:sp>
        <p:nvSpPr>
          <p:cNvPr id="37" name="Milho texto 36">
            <a:extLst xmlns:a="http://schemas.openxmlformats.org/drawingml/2006/main">
              <a:ext uri="{FF2B5EF4-FFF2-40B4-BE49-F238E27FC236}">
                <a16:creationId xmlns:a16="http://schemas.microsoft.com/office/drawing/2014/main" id="{A60DDCF5-A73F-4627-B6C7-95CA7FAFB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824950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Proposta comercial</a:t>
            </a:r>
          </a:p>
        </p:txBody>
      </p:sp>
      <p:sp>
        <p:nvSpPr>
          <p:cNvPr id="38" name="Milho texto 37">
            <a:extLst xmlns:a="http://schemas.openxmlformats.org/drawingml/2006/main">
              <a:ext uri="{FF2B5EF4-FFF2-40B4-BE49-F238E27FC236}">
                <a16:creationId xmlns:a16="http://schemas.microsoft.com/office/drawing/2014/main" id="{22872F31-25EF-476D-9A1F-1AFCD8BF2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6067774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Preço, moeda,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pagamento e validade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proposta conforme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 e operação.</a:t>
            </a:r>
          </a:p>
        </p:txBody>
      </p:sp>
      <p:sp>
        <p:nvSpPr>
          <p:cNvPr id="39" name="Milho texto 38">
            <a:extLst xmlns:a="http://schemas.openxmlformats.org/drawingml/2006/main">
              <a:ext uri="{FF2B5EF4-FFF2-40B4-BE49-F238E27FC236}">
                <a16:creationId xmlns:a16="http://schemas.microsoft.com/office/drawing/2014/main" id="{99B907A1-9508-4F92-97A0-ACD3560EE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212298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demanda</a:t>
            </a:r>
          </a:p>
        </p:txBody>
      </p:sp>
      <p:sp>
        <p:nvSpPr>
          <p:cNvPr id="40" name="Milho texto 39">
            <a:extLst xmlns:a="http://schemas.openxmlformats.org/drawingml/2006/main">
              <a:ext uri="{FF2B5EF4-FFF2-40B4-BE49-F238E27FC236}">
                <a16:creationId xmlns:a16="http://schemas.microsoft.com/office/drawing/2014/main" id="{46C22537-B636-429D-960A-9DA4F82A7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447502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aplicação, qualidade exigida, volume, destino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condições de recebimento.</a:t>
            </a:r>
          </a:p>
        </p:txBody>
      </p:sp>
      <p:sp>
        <p:nvSpPr>
          <p:cNvPr id="41" name="Milho texto 40">
            <a:extLst xmlns:a="http://schemas.openxmlformats.org/drawingml/2006/main">
              <a:ext uri="{FF2B5EF4-FFF2-40B4-BE49-F238E27FC236}">
                <a16:creationId xmlns:a16="http://schemas.microsoft.com/office/drawing/2014/main" id="{236FE5DF-1111-4D59-902A-AA51CF6CC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7212298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oferta</a:t>
            </a:r>
          </a:p>
        </p:txBody>
      </p:sp>
      <p:sp>
        <p:nvSpPr>
          <p:cNvPr id="42" name="Milho texto 41">
            <a:extLst xmlns:a="http://schemas.openxmlformats.org/drawingml/2006/main">
              <a:ext uri="{FF2B5EF4-FFF2-40B4-BE49-F238E27FC236}">
                <a16:creationId xmlns:a16="http://schemas.microsoft.com/office/drawing/2014/main" id="{8E1AD8D8-05DB-4B94-BDA0-7E6F68E2B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7447502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Apresente origem, safra, classificação, documentos,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volume e período de disponibilidade.</a:t>
            </a:r>
          </a:p>
        </p:txBody>
      </p:sp>
      <p:sp>
        <p:nvSpPr>
          <p:cNvPr id="43" name="Milho texto 42">
            <a:extLst xmlns:a="http://schemas.openxmlformats.org/drawingml/2006/main">
              <a:ext uri="{FF2B5EF4-FFF2-40B4-BE49-F238E27FC236}">
                <a16:creationId xmlns:a16="http://schemas.microsoft.com/office/drawing/2014/main" id="{CB059E1D-7A79-4C37-91C2-D72EFE145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67875"/>
            <a:ext cx="6798000" cy="28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GMO e não GMO são qualificados com a comprovação acordada. Classificação, requisitos sanitários e limites técnicos dependem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aplicação e são confirmados nos documentos do lote.</a:t>
            </a:r>
          </a:p>
        </p:txBody>
      </p:sp>
      <p:sp>
        <p:nvSpPr>
          <p:cNvPr id="44" name="Milho linha 43">
            <a:extLst xmlns:a="http://schemas.openxmlformats.org/drawingml/2006/main">
              <a:ext uri="{FF2B5EF4-FFF2-40B4-BE49-F238E27FC236}">
                <a16:creationId xmlns:a16="http://schemas.microsoft.com/office/drawing/2014/main" id="{D960ADD3-D70C-44A8-B6E0-D787889DF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45" name="Milho texto 44">
            <a:extLst xmlns:a="http://schemas.openxmlformats.org/drawingml/2006/main">
              <a:ext uri="{FF2B5EF4-FFF2-40B4-BE49-F238E27FC236}">
                <a16:creationId xmlns:a16="http://schemas.microsoft.com/office/drawing/2014/main" id="{6390A7ED-2B97-4690-B399-EC374C711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46" name="Milho texto 45">
            <a:extLst xmlns:a="http://schemas.openxmlformats.org/drawingml/2006/main">
              <a:ext uri="{FF2B5EF4-FFF2-40B4-BE49-F238E27FC236}">
                <a16:creationId xmlns:a16="http://schemas.microsoft.com/office/drawing/2014/main" id="{7F71D202-30E4-46CA-B44A-CC3275468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47" name="Milho texto 46">
            <a:extLst xmlns:a="http://schemas.openxmlformats.org/drawingml/2006/main">
              <a:ext uri="{FF2B5EF4-FFF2-40B4-BE49-F238E27FC236}">
                <a16:creationId xmlns:a16="http://schemas.microsoft.com/office/drawing/2014/main" id="{BD9A0BDC-73CD-4FFD-BBEC-0E756592C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2 / 2</a:t>
            </a:r>
          </a:p>
        </p:txBody>
      </p:sp>
    </p:spTree>
    <p:extLst>
      <p:ext uri="{BB962C8B-B14F-4D97-AF65-F5344CB8AC3E}">
        <p14:creationId xmlns:p14="http://schemas.microsoft.com/office/powerpoint/2010/main" val="60019757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3E5D5DE-C032-41D3-8E7F-7DE36C9B26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3818eee12e4146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Trigo texto 1">
            <a:extLst xmlns:a="http://schemas.openxmlformats.org/drawingml/2006/main">
              <a:ext uri="{FF2B5EF4-FFF2-40B4-BE49-F238E27FC236}">
                <a16:creationId xmlns:a16="http://schemas.microsoft.com/office/drawing/2014/main" id="{648381DE-783A-4F14-9EBA-8079E0C77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AGRO E INGREDIENTES</a:t>
            </a:r>
          </a:p>
        </p:txBody>
      </p:sp>
      <p:sp>
        <p:nvSpPr>
          <p:cNvPr id="3" name="Trigo texto 2">
            <a:extLst xmlns:a="http://schemas.openxmlformats.org/drawingml/2006/main">
              <a:ext uri="{FF2B5EF4-FFF2-40B4-BE49-F238E27FC236}">
                <a16:creationId xmlns:a16="http://schemas.microsoft.com/office/drawing/2014/main" id="{95DDFADB-BAEF-456F-894B-F2FCC78F5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FICHA COMERCIAL DE CONSULTA</a:t>
            </a:r>
          </a:p>
        </p:txBody>
      </p:sp>
      <p:sp>
        <p:nvSpPr>
          <p:cNvPr id="4" name="Trigo linha 3">
            <a:extLst xmlns:a="http://schemas.openxmlformats.org/drawingml/2006/main">
              <a:ext uri="{FF2B5EF4-FFF2-40B4-BE49-F238E27FC236}">
                <a16:creationId xmlns:a16="http://schemas.microsoft.com/office/drawing/2014/main" id="{25FEEB3B-7977-47DC-AE51-772AA2849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Trigo texto 4">
            <a:extLst xmlns:a="http://schemas.openxmlformats.org/drawingml/2006/main">
              <a:ext uri="{FF2B5EF4-FFF2-40B4-BE49-F238E27FC236}">
                <a16:creationId xmlns:a16="http://schemas.microsoft.com/office/drawing/2014/main" id="{298FFD08-C47E-4FD7-BD34-28003B4A5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250950"/>
            <a:ext cx="6798000" cy="5702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9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Trigo</a:t>
            </a:r>
          </a:p>
        </p:txBody>
      </p:sp>
      <p:sp>
        <p:nvSpPr>
          <p:cNvPr id="6" name="Trigo texto 5">
            <a:extLst xmlns:a="http://schemas.openxmlformats.org/drawingml/2006/main">
              <a:ext uri="{FF2B5EF4-FFF2-40B4-BE49-F238E27FC236}">
                <a16:creationId xmlns:a16="http://schemas.microsoft.com/office/drawing/2014/main" id="{8C9E334A-8D88-4D34-A98B-39CBC7308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987550"/>
            <a:ext cx="6798000" cy="287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Trigo escolhido a partir do desempenho esperado.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A23A8B-BDBE-4A94-9D42-3A26E6BBBA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b5cd35ccc14924"/>
          <a:srcRect xmlns:a="http://schemas.openxmlformats.org/drawingml/2006/main" l="0" t="26212" r="0" b="262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1000" y="2743200"/>
            <a:ext cx="6798000" cy="2425700"/>
          </a:xfrm>
          <a:prstGeom xmlns:a="http://schemas.openxmlformats.org/drawingml/2006/main" prst="rect">
            <a:avLst/>
          </a:prstGeom>
        </p:spPr>
      </p:pic>
      <p:sp>
        <p:nvSpPr>
          <p:cNvPr id="8" name="Trigo texto 7">
            <a:extLst xmlns:a="http://schemas.openxmlformats.org/drawingml/2006/main">
              <a:ext uri="{FF2B5EF4-FFF2-40B4-BE49-F238E27FC236}">
                <a16:creationId xmlns:a16="http://schemas.microsoft.com/office/drawing/2014/main" id="{973903E8-1315-4600-9951-E9B14E519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251450"/>
            <a:ext cx="6798000" cy="143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Fotografia ilustrativa</a:t>
            </a:r>
          </a:p>
        </p:txBody>
      </p:sp>
      <p:sp>
        <p:nvSpPr>
          <p:cNvPr id="9" name="Trigo texto 8">
            <a:extLst xmlns:a="http://schemas.openxmlformats.org/drawingml/2006/main">
              <a:ext uri="{FF2B5EF4-FFF2-40B4-BE49-F238E27FC236}">
                <a16:creationId xmlns:a16="http://schemas.microsoft.com/office/drawing/2014/main" id="{29CA8C92-6E46-4603-920A-00FB0B87A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19750"/>
            <a:ext cx="6798000" cy="386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Apresente o uso pretendido e os parâmetros necessários para orientar a consulta e comparar as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ofertas.</a:t>
            </a:r>
          </a:p>
        </p:txBody>
      </p:sp>
      <p:sp>
        <p:nvSpPr>
          <p:cNvPr id="10" name="Trigo texto 9">
            <a:extLst xmlns:a="http://schemas.openxmlformats.org/drawingml/2006/main">
              <a:ext uri="{FF2B5EF4-FFF2-40B4-BE49-F238E27FC236}">
                <a16:creationId xmlns:a16="http://schemas.microsoft.com/office/drawing/2014/main" id="{B17A6883-9267-45EC-AB17-2438D30CF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496050"/>
            <a:ext cx="42799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LINHAS DE CONSULTA</a:t>
            </a:r>
          </a:p>
        </p:txBody>
      </p:sp>
      <p:sp>
        <p:nvSpPr>
          <p:cNvPr id="11" name="Trigo linha 10">
            <a:extLst xmlns:a="http://schemas.openxmlformats.org/drawingml/2006/main">
              <a:ext uri="{FF2B5EF4-FFF2-40B4-BE49-F238E27FC236}">
                <a16:creationId xmlns:a16="http://schemas.microsoft.com/office/drawing/2014/main" id="{211FE057-133E-49DD-A469-2E08E1147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743700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2" name="Trigo texto 11">
            <a:extLst xmlns:a="http://schemas.openxmlformats.org/drawingml/2006/main">
              <a:ext uri="{FF2B5EF4-FFF2-40B4-BE49-F238E27FC236}">
                <a16:creationId xmlns:a16="http://schemas.microsoft.com/office/drawing/2014/main" id="{C62F2E6E-D81E-4927-A8E3-DFD186028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851650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Trigo para moagem</a:t>
            </a:r>
          </a:p>
        </p:txBody>
      </p:sp>
      <p:sp>
        <p:nvSpPr>
          <p:cNvPr id="13" name="Trigo texto 12">
            <a:extLst xmlns:a="http://schemas.openxmlformats.org/drawingml/2006/main">
              <a:ext uri="{FF2B5EF4-FFF2-40B4-BE49-F238E27FC236}">
                <a16:creationId xmlns:a16="http://schemas.microsoft.com/office/drawing/2014/main" id="{765418FC-0646-45AC-90E0-3C895DEA2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108190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 orientada pelo desempenho esperado. Definir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classificação e ficha de compra com o moinho.</a:t>
            </a:r>
          </a:p>
        </p:txBody>
      </p:sp>
      <p:sp>
        <p:nvSpPr>
          <p:cNvPr id="14" name="Trigo linha 13">
            <a:extLst xmlns:a="http://schemas.openxmlformats.org/drawingml/2006/main">
              <a:ext uri="{FF2B5EF4-FFF2-40B4-BE49-F238E27FC236}">
                <a16:creationId xmlns:a16="http://schemas.microsoft.com/office/drawing/2014/main" id="{943741FD-B3A7-41FA-BB5C-281346C47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575499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5" name="Trigo texto 14">
            <a:extLst xmlns:a="http://schemas.openxmlformats.org/drawingml/2006/main">
              <a:ext uri="{FF2B5EF4-FFF2-40B4-BE49-F238E27FC236}">
                <a16:creationId xmlns:a16="http://schemas.microsoft.com/office/drawing/2014/main" id="{E8C41606-7881-4963-995E-5FE54A0A2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683449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Outras aplicações</a:t>
            </a:r>
          </a:p>
        </p:txBody>
      </p:sp>
      <p:sp>
        <p:nvSpPr>
          <p:cNvPr id="16" name="Trigo texto 15">
            <a:extLst xmlns:a="http://schemas.openxmlformats.org/drawingml/2006/main">
              <a:ext uri="{FF2B5EF4-FFF2-40B4-BE49-F238E27FC236}">
                <a16:creationId xmlns:a16="http://schemas.microsoft.com/office/drawing/2014/main" id="{B87F7EAB-5C78-4E21-A6D2-C8151408F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939989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Qualificação específica da demanda. Informar destino 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características necessárias.</a:t>
            </a:r>
          </a:p>
        </p:txBody>
      </p:sp>
      <p:sp>
        <p:nvSpPr>
          <p:cNvPr id="17" name="Trigo texto 16">
            <a:extLst xmlns:a="http://schemas.openxmlformats.org/drawingml/2006/main">
              <a:ext uri="{FF2B5EF4-FFF2-40B4-BE49-F238E27FC236}">
                <a16:creationId xmlns:a16="http://schemas.microsoft.com/office/drawing/2014/main" id="{3E425238-1675-4844-B5AC-0CDFC8B1D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496050"/>
            <a:ext cx="22006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APLICAÇÕES</a:t>
            </a:r>
          </a:p>
        </p:txBody>
      </p:sp>
      <p:sp>
        <p:nvSpPr>
          <p:cNvPr id="18" name="Trigo linha 17">
            <a:extLst xmlns:a="http://schemas.openxmlformats.org/drawingml/2006/main">
              <a:ext uri="{FF2B5EF4-FFF2-40B4-BE49-F238E27FC236}">
                <a16:creationId xmlns:a16="http://schemas.microsoft.com/office/drawing/2014/main" id="{DFD630F0-03AC-4312-90C3-0BBC0E907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743700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Trigo texto 18">
            <a:extLst xmlns:a="http://schemas.openxmlformats.org/drawingml/2006/main">
              <a:ext uri="{FF2B5EF4-FFF2-40B4-BE49-F238E27FC236}">
                <a16:creationId xmlns:a16="http://schemas.microsoft.com/office/drawing/2014/main" id="{DA0A2B52-BB40-4A58-800E-75946344E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851650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Moagem</a:t>
            </a:r>
          </a:p>
        </p:txBody>
      </p:sp>
      <p:sp>
        <p:nvSpPr>
          <p:cNvPr id="20" name="Trigo texto 19">
            <a:extLst xmlns:a="http://schemas.openxmlformats.org/drawingml/2006/main">
              <a:ext uri="{FF2B5EF4-FFF2-40B4-BE49-F238E27FC236}">
                <a16:creationId xmlns:a16="http://schemas.microsoft.com/office/drawing/2014/main" id="{B31C031F-6672-4250-B68D-0D0F693C6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102094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ficha do moinho define 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classificação e os ensaios de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desempenho necessários.</a:t>
            </a:r>
          </a:p>
        </p:txBody>
      </p:sp>
      <p:sp>
        <p:nvSpPr>
          <p:cNvPr id="21" name="Trigo linha 20">
            <a:extLst xmlns:a="http://schemas.openxmlformats.org/drawingml/2006/main">
              <a:ext uri="{FF2B5EF4-FFF2-40B4-BE49-F238E27FC236}">
                <a16:creationId xmlns:a16="http://schemas.microsoft.com/office/drawing/2014/main" id="{0ABC6693-B255-4CE6-B1EF-1C934DA40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720584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Trigo texto 21">
            <a:extLst xmlns:a="http://schemas.openxmlformats.org/drawingml/2006/main">
              <a:ext uri="{FF2B5EF4-FFF2-40B4-BE49-F238E27FC236}">
                <a16:creationId xmlns:a16="http://schemas.microsoft.com/office/drawing/2014/main" id="{AE068648-0CAF-4CD0-9B5F-387CAE5C2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828534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Panificação</a:t>
            </a:r>
          </a:p>
        </p:txBody>
      </p:sp>
      <p:sp>
        <p:nvSpPr>
          <p:cNvPr id="23" name="Trigo texto 22">
            <a:extLst xmlns:a="http://schemas.openxmlformats.org/drawingml/2006/main">
              <a:ext uri="{FF2B5EF4-FFF2-40B4-BE49-F238E27FC236}">
                <a16:creationId xmlns:a16="http://schemas.microsoft.com/office/drawing/2014/main" id="{11C01A9A-E77F-42B6-BB59-35936451A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078978"/>
            <a:ext cx="2200600" cy="340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Proteína e desempenho da farinha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são avaliados para a formulação.</a:t>
            </a:r>
          </a:p>
        </p:txBody>
      </p:sp>
      <p:sp>
        <p:nvSpPr>
          <p:cNvPr id="24" name="Trigo linha 23">
            <a:extLst xmlns:a="http://schemas.openxmlformats.org/drawingml/2006/main">
              <a:ext uri="{FF2B5EF4-FFF2-40B4-BE49-F238E27FC236}">
                <a16:creationId xmlns:a16="http://schemas.microsoft.com/office/drawing/2014/main" id="{167B3F2C-F321-4613-9241-449B366EA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539988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5" name="Trigo texto 24">
            <a:extLst xmlns:a="http://schemas.openxmlformats.org/drawingml/2006/main">
              <a:ext uri="{FF2B5EF4-FFF2-40B4-BE49-F238E27FC236}">
                <a16:creationId xmlns:a16="http://schemas.microsoft.com/office/drawing/2014/main" id="{5C95CCEB-34CB-4873-9A72-1D7C484BF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647938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Massas</a:t>
            </a:r>
          </a:p>
        </p:txBody>
      </p:sp>
      <p:sp>
        <p:nvSpPr>
          <p:cNvPr id="26" name="Trigo texto 25">
            <a:extLst xmlns:a="http://schemas.openxmlformats.org/drawingml/2006/main">
              <a:ext uri="{FF2B5EF4-FFF2-40B4-BE49-F238E27FC236}">
                <a16:creationId xmlns:a16="http://schemas.microsoft.com/office/drawing/2014/main" id="{99D87B50-18B7-4821-9E3B-0B8C63A47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898382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Os requisitos do processo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orientam a seleção e 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homologação do produto.</a:t>
            </a:r>
          </a:p>
        </p:txBody>
      </p:sp>
      <p:sp>
        <p:nvSpPr>
          <p:cNvPr id="27" name="Trigo linha 26">
            <a:extLst xmlns:a="http://schemas.openxmlformats.org/drawingml/2006/main">
              <a:ext uri="{FF2B5EF4-FFF2-40B4-BE49-F238E27FC236}">
                <a16:creationId xmlns:a16="http://schemas.microsoft.com/office/drawing/2014/main" id="{75C14043-65AA-443F-9A8D-0595B1670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8" name="Trigo texto 27">
            <a:extLst xmlns:a="http://schemas.openxmlformats.org/drawingml/2006/main">
              <a:ext uri="{FF2B5EF4-FFF2-40B4-BE49-F238E27FC236}">
                <a16:creationId xmlns:a16="http://schemas.microsoft.com/office/drawing/2014/main" id="{807516D0-C436-46F3-B2C5-A0013AC45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29" name="Trigo texto 28">
            <a:extLst xmlns:a="http://schemas.openxmlformats.org/drawingml/2006/main">
              <a:ext uri="{FF2B5EF4-FFF2-40B4-BE49-F238E27FC236}">
                <a16:creationId xmlns:a16="http://schemas.microsoft.com/office/drawing/2014/main" id="{D0494DD3-EA35-46C1-ADBC-C1F8FDFEB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30" name="Trigo texto 29">
            <a:extLst xmlns:a="http://schemas.openxmlformats.org/drawingml/2006/main">
              <a:ext uri="{FF2B5EF4-FFF2-40B4-BE49-F238E27FC236}">
                <a16:creationId xmlns:a16="http://schemas.microsoft.com/office/drawing/2014/main" id="{7E14B12E-3E47-4364-9370-D3C37044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1 / 2</a:t>
            </a:r>
          </a:p>
        </p:txBody>
      </p:sp>
    </p:spTree>
    <p:extLst>
      <p:ext uri="{BB962C8B-B14F-4D97-AF65-F5344CB8AC3E}">
        <p14:creationId xmlns:p14="http://schemas.microsoft.com/office/powerpoint/2010/main" val="14269017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F9D0991-C3F9-468D-9245-321E45262E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baac4a64194e9b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Trigo texto 1">
            <a:extLst xmlns:a="http://schemas.openxmlformats.org/drawingml/2006/main">
              <a:ext uri="{FF2B5EF4-FFF2-40B4-BE49-F238E27FC236}">
                <a16:creationId xmlns:a16="http://schemas.microsoft.com/office/drawing/2014/main" id="{83E992D5-C651-44F7-A242-186359A92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AGRO E INGREDIENTES</a:t>
            </a:r>
          </a:p>
        </p:txBody>
      </p:sp>
      <p:sp>
        <p:nvSpPr>
          <p:cNvPr id="3" name="Trigo texto 2">
            <a:extLst xmlns:a="http://schemas.openxmlformats.org/drawingml/2006/main">
              <a:ext uri="{FF2B5EF4-FFF2-40B4-BE49-F238E27FC236}">
                <a16:creationId xmlns:a16="http://schemas.microsoft.com/office/drawing/2014/main" id="{3C50618A-3AE1-46D2-878D-A3AA761C2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Trigo</a:t>
            </a:r>
          </a:p>
        </p:txBody>
      </p:sp>
      <p:sp>
        <p:nvSpPr>
          <p:cNvPr id="4" name="Trigo linha 3">
            <a:extLst xmlns:a="http://schemas.openxmlformats.org/drawingml/2006/main">
              <a:ext uri="{FF2B5EF4-FFF2-40B4-BE49-F238E27FC236}">
                <a16:creationId xmlns:a16="http://schemas.microsoft.com/office/drawing/2014/main" id="{E926D59C-8384-4B0E-8479-C9D33507D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Trigo texto 4">
            <a:extLst xmlns:a="http://schemas.openxmlformats.org/drawingml/2006/main">
              <a:ext uri="{FF2B5EF4-FFF2-40B4-BE49-F238E27FC236}">
                <a16:creationId xmlns:a16="http://schemas.microsoft.com/office/drawing/2014/main" id="{0A4BDD4B-DCD5-4053-B9EB-1A881F002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162050"/>
            <a:ext cx="6798000" cy="3881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Critérios para a consulta</a:t>
            </a:r>
          </a:p>
        </p:txBody>
      </p:sp>
      <p:sp>
        <p:nvSpPr>
          <p:cNvPr id="6" name="Trigo texto 5">
            <a:extLst xmlns:a="http://schemas.openxmlformats.org/drawingml/2006/main">
              <a:ext uri="{FF2B5EF4-FFF2-40B4-BE49-F238E27FC236}">
                <a16:creationId xmlns:a16="http://schemas.microsoft.com/office/drawing/2014/main" id="{79ED5160-4C0A-449E-B228-506B94FD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695450"/>
            <a:ext cx="679800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avaliação reúne as características do produto e as condições da operação.</a:t>
            </a:r>
          </a:p>
        </p:txBody>
      </p:sp>
      <p:sp>
        <p:nvSpPr>
          <p:cNvPr id="7" name="Trigo texto 6">
            <a:extLst xmlns:a="http://schemas.openxmlformats.org/drawingml/2006/main">
              <a:ext uri="{FF2B5EF4-FFF2-40B4-BE49-F238E27FC236}">
                <a16:creationId xmlns:a16="http://schemas.microsoft.com/office/drawing/2014/main" id="{7611B419-A498-4F1B-83C6-CF3A107AA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051050"/>
            <a:ext cx="24638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AVALIAR</a:t>
            </a:r>
          </a:p>
        </p:txBody>
      </p:sp>
      <p:sp>
        <p:nvSpPr>
          <p:cNvPr id="8" name="Trigo texto 7">
            <a:extLst xmlns:a="http://schemas.openxmlformats.org/drawingml/2006/main">
              <a:ext uri="{FF2B5EF4-FFF2-40B4-BE49-F238E27FC236}">
                <a16:creationId xmlns:a16="http://schemas.microsoft.com/office/drawing/2014/main" id="{20B48A9D-42D1-479E-867B-36ACD3A18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051050"/>
            <a:ext cx="41183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ORIENTA A AVALIAÇÃO</a:t>
            </a:r>
          </a:p>
        </p:txBody>
      </p:sp>
      <p:sp>
        <p:nvSpPr>
          <p:cNvPr id="9" name="Trigo linha 8">
            <a:extLst xmlns:a="http://schemas.openxmlformats.org/drawingml/2006/main">
              <a:ext uri="{FF2B5EF4-FFF2-40B4-BE49-F238E27FC236}">
                <a16:creationId xmlns:a16="http://schemas.microsoft.com/office/drawing/2014/main" id="{2DCFFDA1-D6BD-4253-8610-30D7680C7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2860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0" name="Trigo texto 9">
            <a:extLst xmlns:a="http://schemas.openxmlformats.org/drawingml/2006/main">
              <a:ext uri="{FF2B5EF4-FFF2-40B4-BE49-F238E27FC236}">
                <a16:creationId xmlns:a16="http://schemas.microsoft.com/office/drawing/2014/main" id="{5E63B252-A45C-46BE-9B9D-D315C2DAC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406650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Classe, tipo e peso hectolítrico</a:t>
            </a:r>
          </a:p>
        </p:txBody>
      </p:sp>
      <p:sp>
        <p:nvSpPr>
          <p:cNvPr id="11" name="Trigo texto 10">
            <a:extLst xmlns:a="http://schemas.openxmlformats.org/drawingml/2006/main">
              <a:ext uri="{FF2B5EF4-FFF2-40B4-BE49-F238E27FC236}">
                <a16:creationId xmlns:a16="http://schemas.microsoft.com/office/drawing/2014/main" id="{6AF19F25-75BD-4465-B884-E92524AC7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406650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Qualificar o produto conforme a finalidade.</a:t>
            </a:r>
          </a:p>
        </p:txBody>
      </p:sp>
      <p:sp>
        <p:nvSpPr>
          <p:cNvPr id="12" name="Trigo linha 11">
            <a:extLst xmlns:a="http://schemas.openxmlformats.org/drawingml/2006/main">
              <a:ext uri="{FF2B5EF4-FFF2-40B4-BE49-F238E27FC236}">
                <a16:creationId xmlns:a16="http://schemas.microsoft.com/office/drawing/2014/main" id="{04EDB6D5-922C-4757-AD8C-24D467AA9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62391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3" name="Trigo texto 12">
            <a:extLst xmlns:a="http://schemas.openxmlformats.org/drawingml/2006/main">
              <a:ext uri="{FF2B5EF4-FFF2-40B4-BE49-F238E27FC236}">
                <a16:creationId xmlns:a16="http://schemas.microsoft.com/office/drawing/2014/main" id="{0D0431E4-3A77-462C-87E4-F9924A789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744565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Proteína e desempenho da farinha</a:t>
            </a:r>
          </a:p>
        </p:txBody>
      </p:sp>
      <p:sp>
        <p:nvSpPr>
          <p:cNvPr id="14" name="Trigo texto 13">
            <a:extLst xmlns:a="http://schemas.openxmlformats.org/drawingml/2006/main">
              <a:ext uri="{FF2B5EF4-FFF2-40B4-BE49-F238E27FC236}">
                <a16:creationId xmlns:a16="http://schemas.microsoft.com/office/drawing/2014/main" id="{390C62D3-E651-4534-9DF6-AE8348B4C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744565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Definir os ensaios necessários ao processo do comprador.</a:t>
            </a:r>
          </a:p>
        </p:txBody>
      </p:sp>
      <p:sp>
        <p:nvSpPr>
          <p:cNvPr id="15" name="Trigo linha 14">
            <a:extLst xmlns:a="http://schemas.openxmlformats.org/drawingml/2006/main">
              <a:ext uri="{FF2B5EF4-FFF2-40B4-BE49-F238E27FC236}">
                <a16:creationId xmlns:a16="http://schemas.microsoft.com/office/drawing/2014/main" id="{EE75F855-F860-445B-806C-81AAE5011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96183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6" name="Trigo texto 15">
            <a:extLst xmlns:a="http://schemas.openxmlformats.org/drawingml/2006/main">
              <a:ext uri="{FF2B5EF4-FFF2-40B4-BE49-F238E27FC236}">
                <a16:creationId xmlns:a16="http://schemas.microsoft.com/office/drawing/2014/main" id="{7548F071-2C60-46C5-A94A-8BA8D657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082481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Umidade, impurezas e avarias</a:t>
            </a:r>
          </a:p>
        </p:txBody>
      </p:sp>
      <p:sp>
        <p:nvSpPr>
          <p:cNvPr id="17" name="Trigo texto 16">
            <a:extLst xmlns:a="http://schemas.openxmlformats.org/drawingml/2006/main">
              <a:ext uri="{FF2B5EF4-FFF2-40B4-BE49-F238E27FC236}">
                <a16:creationId xmlns:a16="http://schemas.microsoft.com/office/drawing/2014/main" id="{13D7CAC8-EC7C-40D3-8E62-51437457F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082481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Avaliar recebimento e conservação.</a:t>
            </a:r>
          </a:p>
        </p:txBody>
      </p:sp>
      <p:sp>
        <p:nvSpPr>
          <p:cNvPr id="18" name="Trigo linha 17">
            <a:extLst xmlns:a="http://schemas.openxmlformats.org/drawingml/2006/main">
              <a:ext uri="{FF2B5EF4-FFF2-40B4-BE49-F238E27FC236}">
                <a16:creationId xmlns:a16="http://schemas.microsoft.com/office/drawing/2014/main" id="{52850BFD-AD19-4E4F-836F-6A843A3BF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299746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Trigo texto 18">
            <a:extLst xmlns:a="http://schemas.openxmlformats.org/drawingml/2006/main">
              <a:ext uri="{FF2B5EF4-FFF2-40B4-BE49-F238E27FC236}">
                <a16:creationId xmlns:a16="http://schemas.microsoft.com/office/drawing/2014/main" id="{ABE5CAE2-CCC9-425F-B716-098040DE8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420396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Origem, safra e laudos</a:t>
            </a:r>
          </a:p>
        </p:txBody>
      </p:sp>
      <p:sp>
        <p:nvSpPr>
          <p:cNvPr id="20" name="Trigo texto 19">
            <a:extLst xmlns:a="http://schemas.openxmlformats.org/drawingml/2006/main">
              <a:ext uri="{FF2B5EF4-FFF2-40B4-BE49-F238E27FC236}">
                <a16:creationId xmlns:a16="http://schemas.microsoft.com/office/drawing/2014/main" id="{51BF0E92-7CB0-421D-AF6F-B78C2C9FE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420396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e documentação do lote.</a:t>
            </a:r>
          </a:p>
        </p:txBody>
      </p:sp>
      <p:sp>
        <p:nvSpPr>
          <p:cNvPr id="21" name="Trigo linha 20">
            <a:extLst xmlns:a="http://schemas.openxmlformats.org/drawingml/2006/main">
              <a:ext uri="{FF2B5EF4-FFF2-40B4-BE49-F238E27FC236}">
                <a16:creationId xmlns:a16="http://schemas.microsoft.com/office/drawing/2014/main" id="{3D041B8A-5C39-4512-8FF7-49A11738F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63766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Trigo texto 21">
            <a:extLst xmlns:a="http://schemas.openxmlformats.org/drawingml/2006/main">
              <a:ext uri="{FF2B5EF4-FFF2-40B4-BE49-F238E27FC236}">
                <a16:creationId xmlns:a16="http://schemas.microsoft.com/office/drawing/2014/main" id="{03AFDEA1-6798-41A3-998A-3C6DBEA74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872611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Documentos para análise</a:t>
            </a:r>
          </a:p>
        </p:txBody>
      </p:sp>
      <p:sp>
        <p:nvSpPr>
          <p:cNvPr id="23" name="Trigo texto 22">
            <a:extLst xmlns:a="http://schemas.openxmlformats.org/drawingml/2006/main">
              <a:ext uri="{FF2B5EF4-FFF2-40B4-BE49-F238E27FC236}">
                <a16:creationId xmlns:a16="http://schemas.microsoft.com/office/drawing/2014/main" id="{3738DB1F-668D-48B9-82A6-8C8029862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Ficha técnica</a:t>
            </a:r>
          </a:p>
        </p:txBody>
      </p:sp>
      <p:sp>
        <p:nvSpPr>
          <p:cNvPr id="24" name="Trigo texto 23">
            <a:extLst xmlns:a="http://schemas.openxmlformats.org/drawingml/2006/main">
              <a:ext uri="{FF2B5EF4-FFF2-40B4-BE49-F238E27FC236}">
                <a16:creationId xmlns:a16="http://schemas.microsoft.com/office/drawing/2014/main" id="{DBF4DEE6-4DAE-4593-8F7D-6ECCF1FE7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458335"/>
            <a:ext cx="2122067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Parâmetros, métodos de análise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limites acordados para o produto.</a:t>
            </a:r>
          </a:p>
        </p:txBody>
      </p:sp>
      <p:sp>
        <p:nvSpPr>
          <p:cNvPr id="25" name="Trigo texto 24">
            <a:extLst xmlns:a="http://schemas.openxmlformats.org/drawingml/2006/main">
              <a:ext uri="{FF2B5EF4-FFF2-40B4-BE49-F238E27FC236}">
                <a16:creationId xmlns:a16="http://schemas.microsoft.com/office/drawing/2014/main" id="{5FA8770A-287C-455C-8BC3-FACB7D9BF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Laudo do lote</a:t>
            </a:r>
          </a:p>
        </p:txBody>
      </p:sp>
      <p:sp>
        <p:nvSpPr>
          <p:cNvPr id="26" name="Trigo texto 25">
            <a:extLst xmlns:a="http://schemas.openxmlformats.org/drawingml/2006/main">
              <a:ext uri="{FF2B5EF4-FFF2-40B4-BE49-F238E27FC236}">
                <a16:creationId xmlns:a16="http://schemas.microsoft.com/office/drawing/2014/main" id="{FF4C405A-2BC8-4811-8788-044E2D30B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458335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Certificado de análise,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do lote e data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avaliação.</a:t>
            </a:r>
          </a:p>
        </p:txBody>
      </p:sp>
      <p:sp>
        <p:nvSpPr>
          <p:cNvPr id="27" name="Trigo texto 26">
            <a:extLst xmlns:a="http://schemas.openxmlformats.org/drawingml/2006/main">
              <a:ext uri="{FF2B5EF4-FFF2-40B4-BE49-F238E27FC236}">
                <a16:creationId xmlns:a16="http://schemas.microsoft.com/office/drawing/2014/main" id="{F016B86A-ABF0-4110-89CF-E8BB272C4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rastreabilidade</a:t>
            </a:r>
          </a:p>
        </p:txBody>
      </p:sp>
      <p:sp>
        <p:nvSpPr>
          <p:cNvPr id="28" name="Trigo texto 27">
            <a:extLst xmlns:a="http://schemas.openxmlformats.org/drawingml/2006/main">
              <a:ext uri="{FF2B5EF4-FFF2-40B4-BE49-F238E27FC236}">
                <a16:creationId xmlns:a16="http://schemas.microsoft.com/office/drawing/2014/main" id="{846E9AC2-6399-4B24-95C0-D77A0CA7D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458335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Produtor, unidade de origem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ao longo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operação.</a:t>
            </a:r>
          </a:p>
        </p:txBody>
      </p:sp>
      <p:sp>
        <p:nvSpPr>
          <p:cNvPr id="29" name="Trigo linha 28">
            <a:extLst xmlns:a="http://schemas.openxmlformats.org/drawingml/2006/main">
              <a:ext uri="{FF2B5EF4-FFF2-40B4-BE49-F238E27FC236}">
                <a16:creationId xmlns:a16="http://schemas.microsoft.com/office/drawing/2014/main" id="{53F7FFEA-B9CC-4E40-A1FF-98A7CE3B6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15048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30" name="Trigo texto 29">
            <a:extLst xmlns:a="http://schemas.openxmlformats.org/drawingml/2006/main">
              <a:ext uri="{FF2B5EF4-FFF2-40B4-BE49-F238E27FC236}">
                <a16:creationId xmlns:a16="http://schemas.microsoft.com/office/drawing/2014/main" id="{F59D0646-6B1B-47BC-BE08-B6F9DB9D0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321935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Condições comerciais</a:t>
            </a:r>
          </a:p>
        </p:txBody>
      </p:sp>
      <p:sp>
        <p:nvSpPr>
          <p:cNvPr id="31" name="Trigo texto 30">
            <a:extLst xmlns:a="http://schemas.openxmlformats.org/drawingml/2006/main">
              <a:ext uri="{FF2B5EF4-FFF2-40B4-BE49-F238E27FC236}">
                <a16:creationId xmlns:a16="http://schemas.microsoft.com/office/drawing/2014/main" id="{D5B05786-52F6-4372-BC44-09F12ECD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Volume e frequência</a:t>
            </a:r>
          </a:p>
        </p:txBody>
      </p:sp>
      <p:sp>
        <p:nvSpPr>
          <p:cNvPr id="32" name="Trigo texto 31">
            <a:extLst xmlns:a="http://schemas.openxmlformats.org/drawingml/2006/main">
              <a:ext uri="{FF2B5EF4-FFF2-40B4-BE49-F238E27FC236}">
                <a16:creationId xmlns:a16="http://schemas.microsoft.com/office/drawing/2014/main" id="{D63DFEFD-85BE-4139-876C-34FA89462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907659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Quantidade por lote,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fornecimento pontual ou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recorrente e período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disponibilidade.</a:t>
            </a:r>
          </a:p>
        </p:txBody>
      </p:sp>
      <p:sp>
        <p:nvSpPr>
          <p:cNvPr id="33" name="Trigo texto 32">
            <a:extLst xmlns:a="http://schemas.openxmlformats.org/drawingml/2006/main">
              <a:ext uri="{FF2B5EF4-FFF2-40B4-BE49-F238E27FC236}">
                <a16:creationId xmlns:a16="http://schemas.microsoft.com/office/drawing/2014/main" id="{C1C9E5A2-EFBA-4B50-9A0A-5A1DDA965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destino</a:t>
            </a:r>
          </a:p>
        </p:txBody>
      </p:sp>
      <p:sp>
        <p:nvSpPr>
          <p:cNvPr id="34" name="Trigo texto 33">
            <a:extLst xmlns:a="http://schemas.openxmlformats.org/drawingml/2006/main">
              <a:ext uri="{FF2B5EF4-FFF2-40B4-BE49-F238E27FC236}">
                <a16:creationId xmlns:a16="http://schemas.microsoft.com/office/drawing/2014/main" id="{D290F080-49CC-41ED-9B26-0A2331B69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907659"/>
            <a:ext cx="1537575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Origem, destino e janela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 entrega ou retirada.</a:t>
            </a:r>
          </a:p>
        </p:txBody>
      </p:sp>
      <p:sp>
        <p:nvSpPr>
          <p:cNvPr id="35" name="Trigo texto 34">
            <a:extLst xmlns:a="http://schemas.openxmlformats.org/drawingml/2006/main">
              <a:ext uri="{FF2B5EF4-FFF2-40B4-BE49-F238E27FC236}">
                <a16:creationId xmlns:a16="http://schemas.microsoft.com/office/drawing/2014/main" id="{2C48D77A-387D-46C5-B0A2-60D787973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5664835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Entrega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responsabilidades</a:t>
            </a:r>
          </a:p>
        </p:txBody>
      </p:sp>
      <p:sp>
        <p:nvSpPr>
          <p:cNvPr id="36" name="Trigo texto 35">
            <a:extLst xmlns:a="http://schemas.openxmlformats.org/drawingml/2006/main">
              <a:ext uri="{FF2B5EF4-FFF2-40B4-BE49-F238E27FC236}">
                <a16:creationId xmlns:a16="http://schemas.microsoft.com/office/drawing/2014/main" id="{F0A31FF5-0C27-4A16-869A-68170F32F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061583"/>
            <a:ext cx="1537575" cy="78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Embalagem,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recebimento, frete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responsabilidades;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Incoterm quando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aplicável.</a:t>
            </a:r>
          </a:p>
        </p:txBody>
      </p:sp>
      <p:sp>
        <p:nvSpPr>
          <p:cNvPr id="37" name="Trigo texto 36">
            <a:extLst xmlns:a="http://schemas.openxmlformats.org/drawingml/2006/main">
              <a:ext uri="{FF2B5EF4-FFF2-40B4-BE49-F238E27FC236}">
                <a16:creationId xmlns:a16="http://schemas.microsoft.com/office/drawing/2014/main" id="{7A2626BF-D669-46B5-9EC4-1D0E42A13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Proposta comercial</a:t>
            </a:r>
          </a:p>
        </p:txBody>
      </p:sp>
      <p:sp>
        <p:nvSpPr>
          <p:cNvPr id="38" name="Trigo texto 37">
            <a:extLst xmlns:a="http://schemas.openxmlformats.org/drawingml/2006/main">
              <a:ext uri="{FF2B5EF4-FFF2-40B4-BE49-F238E27FC236}">
                <a16:creationId xmlns:a16="http://schemas.microsoft.com/office/drawing/2014/main" id="{398CA848-13CC-4F47-8F33-914C725FF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907659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Preço, moeda,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pagamento e validade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proposta conforme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 e operação.</a:t>
            </a:r>
          </a:p>
        </p:txBody>
      </p:sp>
      <p:sp>
        <p:nvSpPr>
          <p:cNvPr id="39" name="Trigo texto 38">
            <a:extLst xmlns:a="http://schemas.openxmlformats.org/drawingml/2006/main">
              <a:ext uri="{FF2B5EF4-FFF2-40B4-BE49-F238E27FC236}">
                <a16:creationId xmlns:a16="http://schemas.microsoft.com/office/drawing/2014/main" id="{69087BF6-CACF-4C67-9075-AFD0BAC50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052183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demanda</a:t>
            </a:r>
          </a:p>
        </p:txBody>
      </p:sp>
      <p:sp>
        <p:nvSpPr>
          <p:cNvPr id="40" name="Trigo texto 39">
            <a:extLst xmlns:a="http://schemas.openxmlformats.org/drawingml/2006/main">
              <a:ext uri="{FF2B5EF4-FFF2-40B4-BE49-F238E27FC236}">
                <a16:creationId xmlns:a16="http://schemas.microsoft.com/office/drawing/2014/main" id="{E373ED0E-1CFA-415D-B479-6E050F7B1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287387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aplicação, parâmetros do processo, volume,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destino e programação de recebimento.</a:t>
            </a:r>
          </a:p>
        </p:txBody>
      </p:sp>
      <p:sp>
        <p:nvSpPr>
          <p:cNvPr id="41" name="Trigo texto 40">
            <a:extLst xmlns:a="http://schemas.openxmlformats.org/drawingml/2006/main">
              <a:ext uri="{FF2B5EF4-FFF2-40B4-BE49-F238E27FC236}">
                <a16:creationId xmlns:a16="http://schemas.microsoft.com/office/drawing/2014/main" id="{A5F02FEC-FE67-402B-91E3-63A009AB1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7052183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oferta</a:t>
            </a:r>
          </a:p>
        </p:txBody>
      </p:sp>
      <p:sp>
        <p:nvSpPr>
          <p:cNvPr id="42" name="Trigo texto 41">
            <a:extLst xmlns:a="http://schemas.openxmlformats.org/drawingml/2006/main">
              <a:ext uri="{FF2B5EF4-FFF2-40B4-BE49-F238E27FC236}">
                <a16:creationId xmlns:a16="http://schemas.microsoft.com/office/drawing/2014/main" id="{A7E927DA-B7EF-45B9-8FD1-8414095CB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7287387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Apresente classe, tipo, origem, safra, laudos, volume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condições de retirada ou entrega.</a:t>
            </a:r>
          </a:p>
        </p:txBody>
      </p:sp>
      <p:sp>
        <p:nvSpPr>
          <p:cNvPr id="43" name="Trigo texto 42">
            <a:extLst xmlns:a="http://schemas.openxmlformats.org/drawingml/2006/main">
              <a:ext uri="{FF2B5EF4-FFF2-40B4-BE49-F238E27FC236}">
                <a16:creationId xmlns:a16="http://schemas.microsoft.com/office/drawing/2014/main" id="{B744E0C6-0375-4822-BA28-8066F34DD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67875"/>
            <a:ext cx="6798000" cy="28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Material de orientação para consulta comercial. Os requisitos são alinhados com o comprador; características e limites do produto são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confirmados na ficha técnica e nos documentos da oferta ou do lote.</a:t>
            </a:r>
          </a:p>
        </p:txBody>
      </p:sp>
      <p:sp>
        <p:nvSpPr>
          <p:cNvPr id="44" name="Trigo linha 43">
            <a:extLst xmlns:a="http://schemas.openxmlformats.org/drawingml/2006/main">
              <a:ext uri="{FF2B5EF4-FFF2-40B4-BE49-F238E27FC236}">
                <a16:creationId xmlns:a16="http://schemas.microsoft.com/office/drawing/2014/main" id="{C2C3EED2-627D-4ABF-97C4-3602221E8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45" name="Trigo texto 44">
            <a:extLst xmlns:a="http://schemas.openxmlformats.org/drawingml/2006/main">
              <a:ext uri="{FF2B5EF4-FFF2-40B4-BE49-F238E27FC236}">
                <a16:creationId xmlns:a16="http://schemas.microsoft.com/office/drawing/2014/main" id="{82577F4B-3E2A-4B14-BE7A-66407B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46" name="Trigo texto 45">
            <a:extLst xmlns:a="http://schemas.openxmlformats.org/drawingml/2006/main">
              <a:ext uri="{FF2B5EF4-FFF2-40B4-BE49-F238E27FC236}">
                <a16:creationId xmlns:a16="http://schemas.microsoft.com/office/drawing/2014/main" id="{23620BB0-81AD-49DC-BB1D-E4B331906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47" name="Trigo texto 46">
            <a:extLst xmlns:a="http://schemas.openxmlformats.org/drawingml/2006/main">
              <a:ext uri="{FF2B5EF4-FFF2-40B4-BE49-F238E27FC236}">
                <a16:creationId xmlns:a16="http://schemas.microsoft.com/office/drawing/2014/main" id="{D3BFB7DE-FBC8-4BD2-BFBE-6311D17F8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2 / 2</a:t>
            </a:r>
          </a:p>
        </p:txBody>
      </p:sp>
    </p:spTree>
    <p:extLst>
      <p:ext uri="{BB962C8B-B14F-4D97-AF65-F5344CB8AC3E}">
        <p14:creationId xmlns:p14="http://schemas.microsoft.com/office/powerpoint/2010/main" val="16280481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A26AE61-908D-45CD-B3F5-E51E64FF59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89aae94cc84eea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Sorgo texto 1">
            <a:extLst xmlns:a="http://schemas.openxmlformats.org/drawingml/2006/main">
              <a:ext uri="{FF2B5EF4-FFF2-40B4-BE49-F238E27FC236}">
                <a16:creationId xmlns:a16="http://schemas.microsoft.com/office/drawing/2014/main" id="{5250690C-6B9A-4B92-96B6-9C9672A81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AGRO E INGREDIENTES</a:t>
            </a:r>
          </a:p>
        </p:txBody>
      </p:sp>
      <p:sp>
        <p:nvSpPr>
          <p:cNvPr id="3" name="Sorgo texto 2">
            <a:extLst xmlns:a="http://schemas.openxmlformats.org/drawingml/2006/main">
              <a:ext uri="{FF2B5EF4-FFF2-40B4-BE49-F238E27FC236}">
                <a16:creationId xmlns:a16="http://schemas.microsoft.com/office/drawing/2014/main" id="{9B7B6F04-15F5-4C90-9E49-7144D7873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FICHA COMERCIAL DE CONSULTA</a:t>
            </a:r>
          </a:p>
        </p:txBody>
      </p:sp>
      <p:sp>
        <p:nvSpPr>
          <p:cNvPr id="4" name="Sorgo linha 3">
            <a:extLst xmlns:a="http://schemas.openxmlformats.org/drawingml/2006/main">
              <a:ext uri="{FF2B5EF4-FFF2-40B4-BE49-F238E27FC236}">
                <a16:creationId xmlns:a16="http://schemas.microsoft.com/office/drawing/2014/main" id="{3C27EB44-C752-4550-9A54-F98D582F2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Sorgo texto 4">
            <a:extLst xmlns:a="http://schemas.openxmlformats.org/drawingml/2006/main">
              <a:ext uri="{FF2B5EF4-FFF2-40B4-BE49-F238E27FC236}">
                <a16:creationId xmlns:a16="http://schemas.microsoft.com/office/drawing/2014/main" id="{ECE2B06C-1ACD-44F9-810D-1E31E76B3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250950"/>
            <a:ext cx="6798000" cy="5702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9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Sorgo</a:t>
            </a:r>
          </a:p>
        </p:txBody>
      </p:sp>
      <p:sp>
        <p:nvSpPr>
          <p:cNvPr id="6" name="Sorgo texto 5">
            <a:extLst xmlns:a="http://schemas.openxmlformats.org/drawingml/2006/main">
              <a:ext uri="{FF2B5EF4-FFF2-40B4-BE49-F238E27FC236}">
                <a16:creationId xmlns:a16="http://schemas.microsoft.com/office/drawing/2014/main" id="{BF330A7E-12F5-4ED3-B5D7-06BF1551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987550"/>
            <a:ext cx="6798000" cy="287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Sorgo com finalidade e requisitos definidos.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7F7212-C894-4AA2-B52F-6FA2DC5932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bf69b5f6e34770"/>
          <a:srcRect xmlns:a="http://schemas.openxmlformats.org/drawingml/2006/main" l="0" t="26212" r="0" b="262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1000" y="2743200"/>
            <a:ext cx="6798000" cy="2425700"/>
          </a:xfrm>
          <a:prstGeom xmlns:a="http://schemas.openxmlformats.org/drawingml/2006/main" prst="rect">
            <a:avLst/>
          </a:prstGeom>
        </p:spPr>
      </p:pic>
      <p:sp>
        <p:nvSpPr>
          <p:cNvPr id="8" name="Sorgo texto 7">
            <a:extLst xmlns:a="http://schemas.openxmlformats.org/drawingml/2006/main">
              <a:ext uri="{FF2B5EF4-FFF2-40B4-BE49-F238E27FC236}">
                <a16:creationId xmlns:a16="http://schemas.microsoft.com/office/drawing/2014/main" id="{5B248179-C672-47C9-8500-1528A6F9A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251450"/>
            <a:ext cx="6798000" cy="143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Fotografia ilustrativa</a:t>
            </a:r>
          </a:p>
        </p:txBody>
      </p:sp>
      <p:sp>
        <p:nvSpPr>
          <p:cNvPr id="9" name="Sorgo texto 8">
            <a:extLst xmlns:a="http://schemas.openxmlformats.org/drawingml/2006/main">
              <a:ext uri="{FF2B5EF4-FFF2-40B4-BE49-F238E27FC236}">
                <a16:creationId xmlns:a16="http://schemas.microsoft.com/office/drawing/2014/main" id="{0656CD68-566F-49F9-B199-6C7217675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19750"/>
            <a:ext cx="6798000" cy="386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consulta começa pelo uso pretendido, pelas características do produto e pela programação da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operação.</a:t>
            </a:r>
          </a:p>
        </p:txBody>
      </p:sp>
      <p:sp>
        <p:nvSpPr>
          <p:cNvPr id="10" name="Sorgo texto 9">
            <a:extLst xmlns:a="http://schemas.openxmlformats.org/drawingml/2006/main">
              <a:ext uri="{FF2B5EF4-FFF2-40B4-BE49-F238E27FC236}">
                <a16:creationId xmlns:a16="http://schemas.microsoft.com/office/drawing/2014/main" id="{B06A01AB-A322-4DCA-8116-F38F0032B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496050"/>
            <a:ext cx="42799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LINHAS DE CONSULTA</a:t>
            </a:r>
          </a:p>
        </p:txBody>
      </p:sp>
      <p:sp>
        <p:nvSpPr>
          <p:cNvPr id="11" name="Sorgo linha 10">
            <a:extLst xmlns:a="http://schemas.openxmlformats.org/drawingml/2006/main">
              <a:ext uri="{FF2B5EF4-FFF2-40B4-BE49-F238E27FC236}">
                <a16:creationId xmlns:a16="http://schemas.microsoft.com/office/drawing/2014/main" id="{7F7C5205-B9CA-4626-A95A-64DC2959E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743700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2" name="Sorgo texto 11">
            <a:extLst xmlns:a="http://schemas.openxmlformats.org/drawingml/2006/main">
              <a:ext uri="{FF2B5EF4-FFF2-40B4-BE49-F238E27FC236}">
                <a16:creationId xmlns:a16="http://schemas.microsoft.com/office/drawing/2014/main" id="{4F76A32A-D308-47E8-BFCF-7D168395E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851650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Sorgo em grão</a:t>
            </a:r>
          </a:p>
        </p:txBody>
      </p:sp>
      <p:sp>
        <p:nvSpPr>
          <p:cNvPr id="13" name="Sorgo texto 12">
            <a:extLst xmlns:a="http://schemas.openxmlformats.org/drawingml/2006/main">
              <a:ext uri="{FF2B5EF4-FFF2-40B4-BE49-F238E27FC236}">
                <a16:creationId xmlns:a16="http://schemas.microsoft.com/office/drawing/2014/main" id="{1BD4349C-EB1B-45D5-A17C-D0958A84C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108190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Negociação por lote e finalidade. Identificar variedade, origem 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requisitos aceitos pelo comprador.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A60A28-C0AE-49A2-B2C9-6F197F4984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bfae2129404f3f"/>
          <a:srcRect xmlns:a="http://schemas.openxmlformats.org/drawingml/2006/main" l="0" t="17821" r="0" b="1782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1000" y="7727899"/>
            <a:ext cx="4279900" cy="1549400"/>
          </a:xfrm>
          <a:prstGeom xmlns:a="http://schemas.openxmlformats.org/drawingml/2006/main" prst="rect">
            <a:avLst/>
          </a:prstGeom>
        </p:spPr>
      </p:pic>
      <p:sp>
        <p:nvSpPr>
          <p:cNvPr id="15" name="Sorgo texto 14">
            <a:extLst xmlns:a="http://schemas.openxmlformats.org/drawingml/2006/main">
              <a:ext uri="{FF2B5EF4-FFF2-40B4-BE49-F238E27FC236}">
                <a16:creationId xmlns:a16="http://schemas.microsoft.com/office/drawing/2014/main" id="{6CF98A99-1780-4ECB-A0DB-10BF24C7C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347149"/>
            <a:ext cx="4279900" cy="1387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Contexto da operação · fotografia ilustrativa</a:t>
            </a:r>
          </a:p>
        </p:txBody>
      </p:sp>
      <p:sp>
        <p:nvSpPr>
          <p:cNvPr id="16" name="Sorgo texto 15">
            <a:extLst xmlns:a="http://schemas.openxmlformats.org/drawingml/2006/main">
              <a:ext uri="{FF2B5EF4-FFF2-40B4-BE49-F238E27FC236}">
                <a16:creationId xmlns:a16="http://schemas.microsoft.com/office/drawing/2014/main" id="{C8DB7853-4319-4862-A8E6-210D1C411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496050"/>
            <a:ext cx="22006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APLICAÇÕES</a:t>
            </a:r>
          </a:p>
        </p:txBody>
      </p:sp>
      <p:sp>
        <p:nvSpPr>
          <p:cNvPr id="17" name="Sorgo linha 16">
            <a:extLst xmlns:a="http://schemas.openxmlformats.org/drawingml/2006/main">
              <a:ext uri="{FF2B5EF4-FFF2-40B4-BE49-F238E27FC236}">
                <a16:creationId xmlns:a16="http://schemas.microsoft.com/office/drawing/2014/main" id="{C673D417-A028-4065-9C85-85DDE40B8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743700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8" name="Sorgo texto 17">
            <a:extLst xmlns:a="http://schemas.openxmlformats.org/drawingml/2006/main">
              <a:ext uri="{FF2B5EF4-FFF2-40B4-BE49-F238E27FC236}">
                <a16:creationId xmlns:a16="http://schemas.microsoft.com/office/drawing/2014/main" id="{3A4A383F-43D7-4D9F-B496-254C9F274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851650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Nutrição animal</a:t>
            </a:r>
          </a:p>
        </p:txBody>
      </p:sp>
      <p:sp>
        <p:nvSpPr>
          <p:cNvPr id="19" name="Sorgo texto 18">
            <a:extLst xmlns:a="http://schemas.openxmlformats.org/drawingml/2006/main">
              <a:ext uri="{FF2B5EF4-FFF2-40B4-BE49-F238E27FC236}">
                <a16:creationId xmlns:a16="http://schemas.microsoft.com/office/drawing/2014/main" id="{6EEF3EA5-0B7B-4C86-82AC-2045888D4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102094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Variedade, composição 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classificação são avaliadas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conforme a finalidade.</a:t>
            </a:r>
          </a:p>
        </p:txBody>
      </p:sp>
      <p:sp>
        <p:nvSpPr>
          <p:cNvPr id="20" name="Sorgo linha 19">
            <a:extLst xmlns:a="http://schemas.openxmlformats.org/drawingml/2006/main">
              <a:ext uri="{FF2B5EF4-FFF2-40B4-BE49-F238E27FC236}">
                <a16:creationId xmlns:a16="http://schemas.microsoft.com/office/drawing/2014/main" id="{8E146888-9B40-4BD2-BB69-46A0F1B3B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720584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1" name="Sorgo texto 20">
            <a:extLst xmlns:a="http://schemas.openxmlformats.org/drawingml/2006/main">
              <a:ext uri="{FF2B5EF4-FFF2-40B4-BE49-F238E27FC236}">
                <a16:creationId xmlns:a16="http://schemas.microsoft.com/office/drawing/2014/main" id="{77D62071-23AF-40CC-A958-834DB0149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828534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Uso industrial</a:t>
            </a:r>
          </a:p>
        </p:txBody>
      </p:sp>
      <p:sp>
        <p:nvSpPr>
          <p:cNvPr id="22" name="Sorgo texto 21">
            <a:extLst xmlns:a="http://schemas.openxmlformats.org/drawingml/2006/main">
              <a:ext uri="{FF2B5EF4-FFF2-40B4-BE49-F238E27FC236}">
                <a16:creationId xmlns:a16="http://schemas.microsoft.com/office/drawing/2014/main" id="{79435812-BD06-42DC-A16E-18E631535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078978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Descreva o processo e os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parâmetros necessários para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qualificar o lote.</a:t>
            </a:r>
          </a:p>
        </p:txBody>
      </p:sp>
      <p:sp>
        <p:nvSpPr>
          <p:cNvPr id="23" name="Sorgo linha 22">
            <a:extLst xmlns:a="http://schemas.openxmlformats.org/drawingml/2006/main">
              <a:ext uri="{FF2B5EF4-FFF2-40B4-BE49-F238E27FC236}">
                <a16:creationId xmlns:a16="http://schemas.microsoft.com/office/drawing/2014/main" id="{FDE36689-05DE-4881-B449-2FF4CF42F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4" name="Sorgo texto 23">
            <a:extLst xmlns:a="http://schemas.openxmlformats.org/drawingml/2006/main">
              <a:ext uri="{FF2B5EF4-FFF2-40B4-BE49-F238E27FC236}">
                <a16:creationId xmlns:a16="http://schemas.microsoft.com/office/drawing/2014/main" id="{9DD24017-B45D-42B6-9DB6-0DF032539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25" name="Sorgo texto 24">
            <a:extLst xmlns:a="http://schemas.openxmlformats.org/drawingml/2006/main">
              <a:ext uri="{FF2B5EF4-FFF2-40B4-BE49-F238E27FC236}">
                <a16:creationId xmlns:a16="http://schemas.microsoft.com/office/drawing/2014/main" id="{1B5DF273-9DE8-45A8-B042-6BE095970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26" name="Sorgo texto 25">
            <a:extLst xmlns:a="http://schemas.openxmlformats.org/drawingml/2006/main">
              <a:ext uri="{FF2B5EF4-FFF2-40B4-BE49-F238E27FC236}">
                <a16:creationId xmlns:a16="http://schemas.microsoft.com/office/drawing/2014/main" id="{07B5C992-7D5A-423B-90D1-2E17FBB7A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1 / 2</a:t>
            </a:r>
          </a:p>
        </p:txBody>
      </p:sp>
    </p:spTree>
    <p:extLst>
      <p:ext uri="{BB962C8B-B14F-4D97-AF65-F5344CB8AC3E}">
        <p14:creationId xmlns:p14="http://schemas.microsoft.com/office/powerpoint/2010/main" val="4809559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1A570A24-513D-4399-85E5-A34F35A75C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2818731d624751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Sorgo texto 1">
            <a:extLst xmlns:a="http://schemas.openxmlformats.org/drawingml/2006/main">
              <a:ext uri="{FF2B5EF4-FFF2-40B4-BE49-F238E27FC236}">
                <a16:creationId xmlns:a16="http://schemas.microsoft.com/office/drawing/2014/main" id="{FF85CBB1-73F8-41C0-8ECF-571375F10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AGRO E INGREDIENTES</a:t>
            </a:r>
          </a:p>
        </p:txBody>
      </p:sp>
      <p:sp>
        <p:nvSpPr>
          <p:cNvPr id="3" name="Sorgo texto 2">
            <a:extLst xmlns:a="http://schemas.openxmlformats.org/drawingml/2006/main">
              <a:ext uri="{FF2B5EF4-FFF2-40B4-BE49-F238E27FC236}">
                <a16:creationId xmlns:a16="http://schemas.microsoft.com/office/drawing/2014/main" id="{7875F309-9C28-43A3-9300-D244C3792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Sorgo</a:t>
            </a:r>
          </a:p>
        </p:txBody>
      </p:sp>
      <p:sp>
        <p:nvSpPr>
          <p:cNvPr id="4" name="Sorgo linha 3">
            <a:extLst xmlns:a="http://schemas.openxmlformats.org/drawingml/2006/main">
              <a:ext uri="{FF2B5EF4-FFF2-40B4-BE49-F238E27FC236}">
                <a16:creationId xmlns:a16="http://schemas.microsoft.com/office/drawing/2014/main" id="{33488B86-F53E-4E21-A007-DC8C3AE6B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Sorgo texto 4">
            <a:extLst xmlns:a="http://schemas.openxmlformats.org/drawingml/2006/main">
              <a:ext uri="{FF2B5EF4-FFF2-40B4-BE49-F238E27FC236}">
                <a16:creationId xmlns:a16="http://schemas.microsoft.com/office/drawing/2014/main" id="{1F00F0D6-0272-48FF-9246-FF444E634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162050"/>
            <a:ext cx="6798000" cy="3881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Critérios para a consulta</a:t>
            </a:r>
          </a:p>
        </p:txBody>
      </p:sp>
      <p:sp>
        <p:nvSpPr>
          <p:cNvPr id="6" name="Sorgo texto 5">
            <a:extLst xmlns:a="http://schemas.openxmlformats.org/drawingml/2006/main">
              <a:ext uri="{FF2B5EF4-FFF2-40B4-BE49-F238E27FC236}">
                <a16:creationId xmlns:a16="http://schemas.microsoft.com/office/drawing/2014/main" id="{B8E9E0FE-76E7-45B5-99F6-C6A780DE0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695450"/>
            <a:ext cx="679800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avaliação reúne as características do produto e as condições da operação.</a:t>
            </a:r>
          </a:p>
        </p:txBody>
      </p:sp>
      <p:sp>
        <p:nvSpPr>
          <p:cNvPr id="7" name="Sorgo texto 6">
            <a:extLst xmlns:a="http://schemas.openxmlformats.org/drawingml/2006/main">
              <a:ext uri="{FF2B5EF4-FFF2-40B4-BE49-F238E27FC236}">
                <a16:creationId xmlns:a16="http://schemas.microsoft.com/office/drawing/2014/main" id="{D80E0749-6EE7-4F71-8537-44D5F0AFA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051050"/>
            <a:ext cx="24638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AVALIAR</a:t>
            </a:r>
          </a:p>
        </p:txBody>
      </p:sp>
      <p:sp>
        <p:nvSpPr>
          <p:cNvPr id="8" name="Sorgo texto 7">
            <a:extLst xmlns:a="http://schemas.openxmlformats.org/drawingml/2006/main">
              <a:ext uri="{FF2B5EF4-FFF2-40B4-BE49-F238E27FC236}">
                <a16:creationId xmlns:a16="http://schemas.microsoft.com/office/drawing/2014/main" id="{F4E22770-C591-49E7-8AFC-91ADFC720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051050"/>
            <a:ext cx="41183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ORIENTA A AVALIAÇÃO</a:t>
            </a:r>
          </a:p>
        </p:txBody>
      </p:sp>
      <p:sp>
        <p:nvSpPr>
          <p:cNvPr id="9" name="Sorgo linha 8">
            <a:extLst xmlns:a="http://schemas.openxmlformats.org/drawingml/2006/main">
              <a:ext uri="{FF2B5EF4-FFF2-40B4-BE49-F238E27FC236}">
                <a16:creationId xmlns:a16="http://schemas.microsoft.com/office/drawing/2014/main" id="{72DE17FE-DBC7-4C9D-80D0-6FFEE7B45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2860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0" name="Sorgo texto 9">
            <a:extLst xmlns:a="http://schemas.openxmlformats.org/drawingml/2006/main">
              <a:ext uri="{FF2B5EF4-FFF2-40B4-BE49-F238E27FC236}">
                <a16:creationId xmlns:a16="http://schemas.microsoft.com/office/drawing/2014/main" id="{1BD1CBC6-E6B5-4C0C-A158-2ADC4C60F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406650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Variedade e características do grão</a:t>
            </a:r>
          </a:p>
        </p:txBody>
      </p:sp>
      <p:sp>
        <p:nvSpPr>
          <p:cNvPr id="11" name="Sorgo texto 10">
            <a:extLst xmlns:a="http://schemas.openxmlformats.org/drawingml/2006/main">
              <a:ext uri="{FF2B5EF4-FFF2-40B4-BE49-F238E27FC236}">
                <a16:creationId xmlns:a16="http://schemas.microsoft.com/office/drawing/2014/main" id="{F408D620-0D78-4B13-B70B-048A861A8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406650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Confirmar adequação ao processo ou à formulação.</a:t>
            </a:r>
          </a:p>
        </p:txBody>
      </p:sp>
      <p:sp>
        <p:nvSpPr>
          <p:cNvPr id="12" name="Sorgo linha 11">
            <a:extLst xmlns:a="http://schemas.openxmlformats.org/drawingml/2006/main">
              <a:ext uri="{FF2B5EF4-FFF2-40B4-BE49-F238E27FC236}">
                <a16:creationId xmlns:a16="http://schemas.microsoft.com/office/drawing/2014/main" id="{7AA6B32C-3A16-4086-99F4-B348B4B05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62391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3" name="Sorgo texto 12">
            <a:extLst xmlns:a="http://schemas.openxmlformats.org/drawingml/2006/main">
              <a:ext uri="{FF2B5EF4-FFF2-40B4-BE49-F238E27FC236}">
                <a16:creationId xmlns:a16="http://schemas.microsoft.com/office/drawing/2014/main" id="{91CB2F08-403F-4B2A-9856-98436F6B8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744565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Umidade, impurezas e avarias</a:t>
            </a:r>
          </a:p>
        </p:txBody>
      </p:sp>
      <p:sp>
        <p:nvSpPr>
          <p:cNvPr id="14" name="Sorgo texto 13">
            <a:extLst xmlns:a="http://schemas.openxmlformats.org/drawingml/2006/main">
              <a:ext uri="{FF2B5EF4-FFF2-40B4-BE49-F238E27FC236}">
                <a16:creationId xmlns:a16="http://schemas.microsoft.com/office/drawing/2014/main" id="{4113ED08-6B6B-40DE-B9CB-F7AE3CFD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744565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Definir critérios de recebimento e classificação.</a:t>
            </a:r>
          </a:p>
        </p:txBody>
      </p:sp>
      <p:sp>
        <p:nvSpPr>
          <p:cNvPr id="15" name="Sorgo linha 14">
            <a:extLst xmlns:a="http://schemas.openxmlformats.org/drawingml/2006/main">
              <a:ext uri="{FF2B5EF4-FFF2-40B4-BE49-F238E27FC236}">
                <a16:creationId xmlns:a16="http://schemas.microsoft.com/office/drawing/2014/main" id="{4F288C1A-2501-468B-8BD1-4597E0979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96183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6" name="Sorgo texto 15">
            <a:extLst xmlns:a="http://schemas.openxmlformats.org/drawingml/2006/main">
              <a:ext uri="{FF2B5EF4-FFF2-40B4-BE49-F238E27FC236}">
                <a16:creationId xmlns:a16="http://schemas.microsoft.com/office/drawing/2014/main" id="{733076BA-CE28-473E-9DB1-62B44D711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082481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Composição e parâmetros relevantes</a:t>
            </a:r>
          </a:p>
        </p:txBody>
      </p:sp>
      <p:sp>
        <p:nvSpPr>
          <p:cNvPr id="17" name="Sorgo texto 16">
            <a:extLst xmlns:a="http://schemas.openxmlformats.org/drawingml/2006/main">
              <a:ext uri="{FF2B5EF4-FFF2-40B4-BE49-F238E27FC236}">
                <a16:creationId xmlns:a16="http://schemas.microsoft.com/office/drawing/2014/main" id="{F23F5728-1F11-4DF0-8A56-847EDF8BF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082481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Estabelecer análises conforme a aplicação.</a:t>
            </a:r>
          </a:p>
        </p:txBody>
      </p:sp>
      <p:sp>
        <p:nvSpPr>
          <p:cNvPr id="18" name="Sorgo linha 17">
            <a:extLst xmlns:a="http://schemas.openxmlformats.org/drawingml/2006/main">
              <a:ext uri="{FF2B5EF4-FFF2-40B4-BE49-F238E27FC236}">
                <a16:creationId xmlns:a16="http://schemas.microsoft.com/office/drawing/2014/main" id="{382B9564-315C-462B-9485-8D68A86B5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299746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Sorgo texto 18">
            <a:extLst xmlns:a="http://schemas.openxmlformats.org/drawingml/2006/main">
              <a:ext uri="{FF2B5EF4-FFF2-40B4-BE49-F238E27FC236}">
                <a16:creationId xmlns:a16="http://schemas.microsoft.com/office/drawing/2014/main" id="{6524D0BD-6858-4C84-A6F6-674EAAE43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420396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disponibilidade</a:t>
            </a:r>
          </a:p>
        </p:txBody>
      </p:sp>
      <p:sp>
        <p:nvSpPr>
          <p:cNvPr id="20" name="Sorgo texto 19">
            <a:extLst xmlns:a="http://schemas.openxmlformats.org/drawingml/2006/main">
              <a:ext uri="{FF2B5EF4-FFF2-40B4-BE49-F238E27FC236}">
                <a16:creationId xmlns:a16="http://schemas.microsoft.com/office/drawing/2014/main" id="{C1CA29CF-96D1-4B79-B491-AF59950B2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420396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Alinhar rastreabilidade, volume e retirada.</a:t>
            </a:r>
          </a:p>
        </p:txBody>
      </p:sp>
      <p:sp>
        <p:nvSpPr>
          <p:cNvPr id="21" name="Sorgo linha 20">
            <a:extLst xmlns:a="http://schemas.openxmlformats.org/drawingml/2006/main">
              <a:ext uri="{FF2B5EF4-FFF2-40B4-BE49-F238E27FC236}">
                <a16:creationId xmlns:a16="http://schemas.microsoft.com/office/drawing/2014/main" id="{E45753AD-CB33-4729-8165-269B49CA1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63766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Sorgo texto 21">
            <a:extLst xmlns:a="http://schemas.openxmlformats.org/drawingml/2006/main">
              <a:ext uri="{FF2B5EF4-FFF2-40B4-BE49-F238E27FC236}">
                <a16:creationId xmlns:a16="http://schemas.microsoft.com/office/drawing/2014/main" id="{6A32A2DC-C144-4FF2-9D7A-39A535656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872611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Documentos para análise</a:t>
            </a:r>
          </a:p>
        </p:txBody>
      </p:sp>
      <p:sp>
        <p:nvSpPr>
          <p:cNvPr id="23" name="Sorgo texto 22">
            <a:extLst xmlns:a="http://schemas.openxmlformats.org/drawingml/2006/main">
              <a:ext uri="{FF2B5EF4-FFF2-40B4-BE49-F238E27FC236}">
                <a16:creationId xmlns:a16="http://schemas.microsoft.com/office/drawing/2014/main" id="{6A94A0D6-7E56-441E-87DC-409349981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Ficha técnica</a:t>
            </a:r>
          </a:p>
        </p:txBody>
      </p:sp>
      <p:sp>
        <p:nvSpPr>
          <p:cNvPr id="24" name="Sorgo texto 23">
            <a:extLst xmlns:a="http://schemas.openxmlformats.org/drawingml/2006/main">
              <a:ext uri="{FF2B5EF4-FFF2-40B4-BE49-F238E27FC236}">
                <a16:creationId xmlns:a16="http://schemas.microsoft.com/office/drawing/2014/main" id="{61B37CEF-5A72-4575-A0D5-A9CB2AAB0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458335"/>
            <a:ext cx="2122067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Parâmetros, métodos de análise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limites acordados para o produto.</a:t>
            </a:r>
          </a:p>
        </p:txBody>
      </p:sp>
      <p:sp>
        <p:nvSpPr>
          <p:cNvPr id="25" name="Sorgo texto 24">
            <a:extLst xmlns:a="http://schemas.openxmlformats.org/drawingml/2006/main">
              <a:ext uri="{FF2B5EF4-FFF2-40B4-BE49-F238E27FC236}">
                <a16:creationId xmlns:a16="http://schemas.microsoft.com/office/drawing/2014/main" id="{03B6A524-A0B8-4CA4-B7F3-4D58D837B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Laudo do lote</a:t>
            </a:r>
          </a:p>
        </p:txBody>
      </p:sp>
      <p:sp>
        <p:nvSpPr>
          <p:cNvPr id="26" name="Sorgo texto 25">
            <a:extLst xmlns:a="http://schemas.openxmlformats.org/drawingml/2006/main">
              <a:ext uri="{FF2B5EF4-FFF2-40B4-BE49-F238E27FC236}">
                <a16:creationId xmlns:a16="http://schemas.microsoft.com/office/drawing/2014/main" id="{BF6CD83F-AA0C-4559-9CF4-E9164F490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458335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Certificado de análise,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do lote e data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avaliação.</a:t>
            </a:r>
          </a:p>
        </p:txBody>
      </p:sp>
      <p:sp>
        <p:nvSpPr>
          <p:cNvPr id="27" name="Sorgo texto 26">
            <a:extLst xmlns:a="http://schemas.openxmlformats.org/drawingml/2006/main">
              <a:ext uri="{FF2B5EF4-FFF2-40B4-BE49-F238E27FC236}">
                <a16:creationId xmlns:a16="http://schemas.microsoft.com/office/drawing/2014/main" id="{1F8D8EC6-6CCD-48D0-817D-31AF82FF4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rastreabilidade</a:t>
            </a:r>
          </a:p>
        </p:txBody>
      </p:sp>
      <p:sp>
        <p:nvSpPr>
          <p:cNvPr id="28" name="Sorgo texto 27">
            <a:extLst xmlns:a="http://schemas.openxmlformats.org/drawingml/2006/main">
              <a:ext uri="{FF2B5EF4-FFF2-40B4-BE49-F238E27FC236}">
                <a16:creationId xmlns:a16="http://schemas.microsoft.com/office/drawing/2014/main" id="{B222DF90-838B-41A5-A426-616E72F4D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458335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Produtor, unidade de origem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ao longo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operação.</a:t>
            </a:r>
          </a:p>
        </p:txBody>
      </p:sp>
      <p:sp>
        <p:nvSpPr>
          <p:cNvPr id="29" name="Sorgo linha 28">
            <a:extLst xmlns:a="http://schemas.openxmlformats.org/drawingml/2006/main">
              <a:ext uri="{FF2B5EF4-FFF2-40B4-BE49-F238E27FC236}">
                <a16:creationId xmlns:a16="http://schemas.microsoft.com/office/drawing/2014/main" id="{EB5EEE34-F9DD-4150-BAAB-913BAB51F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15048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30" name="Sorgo texto 29">
            <a:extLst xmlns:a="http://schemas.openxmlformats.org/drawingml/2006/main">
              <a:ext uri="{FF2B5EF4-FFF2-40B4-BE49-F238E27FC236}">
                <a16:creationId xmlns:a16="http://schemas.microsoft.com/office/drawing/2014/main" id="{2C35551D-B882-469B-A08F-F90D76BB4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321935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Condições comerciais</a:t>
            </a:r>
          </a:p>
        </p:txBody>
      </p:sp>
      <p:sp>
        <p:nvSpPr>
          <p:cNvPr id="31" name="Sorgo texto 30">
            <a:extLst xmlns:a="http://schemas.openxmlformats.org/drawingml/2006/main">
              <a:ext uri="{FF2B5EF4-FFF2-40B4-BE49-F238E27FC236}">
                <a16:creationId xmlns:a16="http://schemas.microsoft.com/office/drawing/2014/main" id="{0572EA09-8236-4A11-9B9F-76253DB1B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Volume e frequência</a:t>
            </a:r>
          </a:p>
        </p:txBody>
      </p:sp>
      <p:sp>
        <p:nvSpPr>
          <p:cNvPr id="32" name="Sorgo texto 31">
            <a:extLst xmlns:a="http://schemas.openxmlformats.org/drawingml/2006/main">
              <a:ext uri="{FF2B5EF4-FFF2-40B4-BE49-F238E27FC236}">
                <a16:creationId xmlns:a16="http://schemas.microsoft.com/office/drawing/2014/main" id="{59D3CF9C-51E0-48EE-8AB9-585EEBA18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907659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Quantidade por lote,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fornecimento pontual ou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recorrente e período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disponibilidade.</a:t>
            </a:r>
          </a:p>
        </p:txBody>
      </p:sp>
      <p:sp>
        <p:nvSpPr>
          <p:cNvPr id="33" name="Sorgo texto 32">
            <a:extLst xmlns:a="http://schemas.openxmlformats.org/drawingml/2006/main">
              <a:ext uri="{FF2B5EF4-FFF2-40B4-BE49-F238E27FC236}">
                <a16:creationId xmlns:a16="http://schemas.microsoft.com/office/drawing/2014/main" id="{4F228243-6322-4939-A35D-5975007A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destino</a:t>
            </a:r>
          </a:p>
        </p:txBody>
      </p:sp>
      <p:sp>
        <p:nvSpPr>
          <p:cNvPr id="34" name="Sorgo texto 33">
            <a:extLst xmlns:a="http://schemas.openxmlformats.org/drawingml/2006/main">
              <a:ext uri="{FF2B5EF4-FFF2-40B4-BE49-F238E27FC236}">
                <a16:creationId xmlns:a16="http://schemas.microsoft.com/office/drawing/2014/main" id="{7BD7755B-ECCE-4258-9CA5-EDD0BE9D0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907659"/>
            <a:ext cx="1537575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Origem, destino e janela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 entrega ou retirada.</a:t>
            </a:r>
          </a:p>
        </p:txBody>
      </p:sp>
      <p:sp>
        <p:nvSpPr>
          <p:cNvPr id="35" name="Sorgo texto 34">
            <a:extLst xmlns:a="http://schemas.openxmlformats.org/drawingml/2006/main">
              <a:ext uri="{FF2B5EF4-FFF2-40B4-BE49-F238E27FC236}">
                <a16:creationId xmlns:a16="http://schemas.microsoft.com/office/drawing/2014/main" id="{8A1DBA95-CA30-4F09-A25B-624CBDECF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5664835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Entrega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responsabilidades</a:t>
            </a:r>
          </a:p>
        </p:txBody>
      </p:sp>
      <p:sp>
        <p:nvSpPr>
          <p:cNvPr id="36" name="Sorgo texto 35">
            <a:extLst xmlns:a="http://schemas.openxmlformats.org/drawingml/2006/main">
              <a:ext uri="{FF2B5EF4-FFF2-40B4-BE49-F238E27FC236}">
                <a16:creationId xmlns:a16="http://schemas.microsoft.com/office/drawing/2014/main" id="{69C61F79-AB76-4ED0-BD04-4013506E5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061583"/>
            <a:ext cx="1537575" cy="78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Embalagem,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recebimento, frete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responsabilidades;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Incoterm quando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aplicável.</a:t>
            </a:r>
          </a:p>
        </p:txBody>
      </p:sp>
      <p:sp>
        <p:nvSpPr>
          <p:cNvPr id="37" name="Sorgo texto 36">
            <a:extLst xmlns:a="http://schemas.openxmlformats.org/drawingml/2006/main">
              <a:ext uri="{FF2B5EF4-FFF2-40B4-BE49-F238E27FC236}">
                <a16:creationId xmlns:a16="http://schemas.microsoft.com/office/drawing/2014/main" id="{9B6B5CF7-D900-4CED-ADF9-E0AD2672D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Proposta comercial</a:t>
            </a:r>
          </a:p>
        </p:txBody>
      </p:sp>
      <p:sp>
        <p:nvSpPr>
          <p:cNvPr id="38" name="Sorgo texto 37">
            <a:extLst xmlns:a="http://schemas.openxmlformats.org/drawingml/2006/main">
              <a:ext uri="{FF2B5EF4-FFF2-40B4-BE49-F238E27FC236}">
                <a16:creationId xmlns:a16="http://schemas.microsoft.com/office/drawing/2014/main" id="{74A542A9-8B28-4FBA-ACA4-140DB6164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907659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Preço, moeda,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pagamento e validade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proposta conforme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 e operação.</a:t>
            </a:r>
          </a:p>
        </p:txBody>
      </p:sp>
      <p:sp>
        <p:nvSpPr>
          <p:cNvPr id="39" name="Sorgo texto 38">
            <a:extLst xmlns:a="http://schemas.openxmlformats.org/drawingml/2006/main">
              <a:ext uri="{FF2B5EF4-FFF2-40B4-BE49-F238E27FC236}">
                <a16:creationId xmlns:a16="http://schemas.microsoft.com/office/drawing/2014/main" id="{490E2C81-E3AE-42F9-B365-1A7EC125B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052183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demanda</a:t>
            </a:r>
          </a:p>
        </p:txBody>
      </p:sp>
      <p:sp>
        <p:nvSpPr>
          <p:cNvPr id="40" name="Sorgo texto 39">
            <a:extLst xmlns:a="http://schemas.openxmlformats.org/drawingml/2006/main">
              <a:ext uri="{FF2B5EF4-FFF2-40B4-BE49-F238E27FC236}">
                <a16:creationId xmlns:a16="http://schemas.microsoft.com/office/drawing/2014/main" id="{2AEF6E88-AB6B-427C-94C8-E4F4E26DC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287387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finalidade, características aceitas, quantidade,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destino e prazo desejado.</a:t>
            </a:r>
          </a:p>
        </p:txBody>
      </p:sp>
      <p:sp>
        <p:nvSpPr>
          <p:cNvPr id="41" name="Sorgo texto 40">
            <a:extLst xmlns:a="http://schemas.openxmlformats.org/drawingml/2006/main">
              <a:ext uri="{FF2B5EF4-FFF2-40B4-BE49-F238E27FC236}">
                <a16:creationId xmlns:a16="http://schemas.microsoft.com/office/drawing/2014/main" id="{4954B518-4911-4443-93AA-1930B5AD4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7052183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oferta</a:t>
            </a:r>
          </a:p>
        </p:txBody>
      </p:sp>
      <p:sp>
        <p:nvSpPr>
          <p:cNvPr id="42" name="Sorgo texto 41">
            <a:extLst xmlns:a="http://schemas.openxmlformats.org/drawingml/2006/main">
              <a:ext uri="{FF2B5EF4-FFF2-40B4-BE49-F238E27FC236}">
                <a16:creationId xmlns:a16="http://schemas.microsoft.com/office/drawing/2014/main" id="{26918860-7C5B-4FEE-8AD9-BC6D465E2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7287387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Apresente variedade, origem, características do lote,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documentos, volume e período de entrega ou retirada.</a:t>
            </a:r>
          </a:p>
        </p:txBody>
      </p:sp>
      <p:sp>
        <p:nvSpPr>
          <p:cNvPr id="43" name="Sorgo texto 42">
            <a:extLst xmlns:a="http://schemas.openxmlformats.org/drawingml/2006/main">
              <a:ext uri="{FF2B5EF4-FFF2-40B4-BE49-F238E27FC236}">
                <a16:creationId xmlns:a16="http://schemas.microsoft.com/office/drawing/2014/main" id="{8FD34DAF-7BB5-4DF5-B77E-BD66E12E9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67875"/>
            <a:ext cx="6798000" cy="28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Material de orientação para consulta comercial. Os requisitos são alinhados com o comprador; características e limites do produto são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confirmados na ficha técnica e nos documentos da oferta ou do lote.</a:t>
            </a:r>
          </a:p>
        </p:txBody>
      </p:sp>
      <p:sp>
        <p:nvSpPr>
          <p:cNvPr id="44" name="Sorgo linha 43">
            <a:extLst xmlns:a="http://schemas.openxmlformats.org/drawingml/2006/main">
              <a:ext uri="{FF2B5EF4-FFF2-40B4-BE49-F238E27FC236}">
                <a16:creationId xmlns:a16="http://schemas.microsoft.com/office/drawing/2014/main" id="{B6E89E9C-C0BA-422F-9EB3-2F1816EC6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45" name="Sorgo texto 44">
            <a:extLst xmlns:a="http://schemas.openxmlformats.org/drawingml/2006/main">
              <a:ext uri="{FF2B5EF4-FFF2-40B4-BE49-F238E27FC236}">
                <a16:creationId xmlns:a16="http://schemas.microsoft.com/office/drawing/2014/main" id="{0494577D-ADBC-4C24-993C-AA1906583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46" name="Sorgo texto 45">
            <a:extLst xmlns:a="http://schemas.openxmlformats.org/drawingml/2006/main">
              <a:ext uri="{FF2B5EF4-FFF2-40B4-BE49-F238E27FC236}">
                <a16:creationId xmlns:a16="http://schemas.microsoft.com/office/drawing/2014/main" id="{F55E8A6A-B307-4BBE-B8C9-B1DF0891E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47" name="Sorgo texto 46">
            <a:extLst xmlns:a="http://schemas.openxmlformats.org/drawingml/2006/main">
              <a:ext uri="{FF2B5EF4-FFF2-40B4-BE49-F238E27FC236}">
                <a16:creationId xmlns:a16="http://schemas.microsoft.com/office/drawing/2014/main" id="{4753D390-07D5-439C-9D10-441939AAB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2 / 2</a:t>
            </a:r>
          </a:p>
        </p:txBody>
      </p:sp>
    </p:spTree>
    <p:extLst>
      <p:ext uri="{BB962C8B-B14F-4D97-AF65-F5344CB8AC3E}">
        <p14:creationId xmlns:p14="http://schemas.microsoft.com/office/powerpoint/2010/main" val="752473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7AE8A26-C793-44CF-A968-C57AD33E7C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db2e575d964285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Farelos texto 1">
            <a:extLst xmlns:a="http://schemas.openxmlformats.org/drawingml/2006/main">
              <a:ext uri="{FF2B5EF4-FFF2-40B4-BE49-F238E27FC236}">
                <a16:creationId xmlns:a16="http://schemas.microsoft.com/office/drawing/2014/main" id="{5D4B5B70-8079-4ED4-B360-C586052CF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AGRO E INGREDIENTES</a:t>
            </a:r>
          </a:p>
        </p:txBody>
      </p:sp>
      <p:sp>
        <p:nvSpPr>
          <p:cNvPr id="3" name="Farelos texto 2">
            <a:extLst xmlns:a="http://schemas.openxmlformats.org/drawingml/2006/main">
              <a:ext uri="{FF2B5EF4-FFF2-40B4-BE49-F238E27FC236}">
                <a16:creationId xmlns:a16="http://schemas.microsoft.com/office/drawing/2014/main" id="{D525F006-562A-4D69-8B4B-BBE2C2C90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FICHA COMERCIAL DE CONSULTA</a:t>
            </a:r>
          </a:p>
        </p:txBody>
      </p:sp>
      <p:sp>
        <p:nvSpPr>
          <p:cNvPr id="4" name="Farelos linha 3">
            <a:extLst xmlns:a="http://schemas.openxmlformats.org/drawingml/2006/main">
              <a:ext uri="{FF2B5EF4-FFF2-40B4-BE49-F238E27FC236}">
                <a16:creationId xmlns:a16="http://schemas.microsoft.com/office/drawing/2014/main" id="{EF41CB1D-24FF-4C01-A79C-341A204CD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Farelos texto 4">
            <a:extLst xmlns:a="http://schemas.openxmlformats.org/drawingml/2006/main">
              <a:ext uri="{FF2B5EF4-FFF2-40B4-BE49-F238E27FC236}">
                <a16:creationId xmlns:a16="http://schemas.microsoft.com/office/drawing/2014/main" id="{0BACC0DC-61E9-4AD6-98C5-9BD0A3440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250950"/>
            <a:ext cx="6798000" cy="5702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9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Farelos</a:t>
            </a:r>
          </a:p>
        </p:txBody>
      </p:sp>
      <p:sp>
        <p:nvSpPr>
          <p:cNvPr id="6" name="Farelos texto 5">
            <a:extLst xmlns:a="http://schemas.openxmlformats.org/drawingml/2006/main">
              <a:ext uri="{FF2B5EF4-FFF2-40B4-BE49-F238E27FC236}">
                <a16:creationId xmlns:a16="http://schemas.microsoft.com/office/drawing/2014/main" id="{F90A24B1-2D1B-45A8-B7A8-E7C18F29F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987550"/>
            <a:ext cx="6798000" cy="287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Farelos avaliados para a sua formulação.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A4607A-8B88-409E-9BBF-E73135AD91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d63bd424814c9f"/>
          <a:srcRect xmlns:a="http://schemas.openxmlformats.org/drawingml/2006/main" l="0" t="18282" r="0" b="182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1000" y="2743200"/>
            <a:ext cx="6798000" cy="2425700"/>
          </a:xfrm>
          <a:prstGeom xmlns:a="http://schemas.openxmlformats.org/drawingml/2006/main" prst="rect">
            <a:avLst/>
          </a:prstGeom>
        </p:spPr>
      </p:pic>
      <p:sp>
        <p:nvSpPr>
          <p:cNvPr id="8" name="Farelos texto 7">
            <a:extLst xmlns:a="http://schemas.openxmlformats.org/drawingml/2006/main">
              <a:ext uri="{FF2B5EF4-FFF2-40B4-BE49-F238E27FC236}">
                <a16:creationId xmlns:a16="http://schemas.microsoft.com/office/drawing/2014/main" id="{C6C175FD-88E8-43DF-B373-EE72B441B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251450"/>
            <a:ext cx="6798000" cy="143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Fotografia ilustrativa</a:t>
            </a:r>
          </a:p>
        </p:txBody>
      </p:sp>
      <p:sp>
        <p:nvSpPr>
          <p:cNvPr id="9" name="Farelos texto 8">
            <a:extLst xmlns:a="http://schemas.openxmlformats.org/drawingml/2006/main">
              <a:ext uri="{FF2B5EF4-FFF2-40B4-BE49-F238E27FC236}">
                <a16:creationId xmlns:a16="http://schemas.microsoft.com/office/drawing/2014/main" id="{AA6409BD-0FC4-46C9-B844-602EACAA1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19750"/>
            <a:ext cx="6798000" cy="386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Compare origem, composição e condições do lote para avaliar a matéria-prima adequada à sua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demanda de nutrição animal.</a:t>
            </a:r>
          </a:p>
        </p:txBody>
      </p:sp>
      <p:sp>
        <p:nvSpPr>
          <p:cNvPr id="10" name="Farelos texto 9">
            <a:extLst xmlns:a="http://schemas.openxmlformats.org/drawingml/2006/main">
              <a:ext uri="{FF2B5EF4-FFF2-40B4-BE49-F238E27FC236}">
                <a16:creationId xmlns:a16="http://schemas.microsoft.com/office/drawing/2014/main" id="{B8AEAA3C-00D2-43E1-A41C-3B7386AAF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496050"/>
            <a:ext cx="42799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LINHAS DE CONSULTA</a:t>
            </a:r>
          </a:p>
        </p:txBody>
      </p:sp>
      <p:sp>
        <p:nvSpPr>
          <p:cNvPr id="11" name="Farelos linha 10">
            <a:extLst xmlns:a="http://schemas.openxmlformats.org/drawingml/2006/main">
              <a:ext uri="{FF2B5EF4-FFF2-40B4-BE49-F238E27FC236}">
                <a16:creationId xmlns:a16="http://schemas.microsoft.com/office/drawing/2014/main" id="{312C7B5F-CE97-486D-99AC-0404E53B4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743700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2" name="Farelos texto 11">
            <a:extLst xmlns:a="http://schemas.openxmlformats.org/drawingml/2006/main">
              <a:ext uri="{FF2B5EF4-FFF2-40B4-BE49-F238E27FC236}">
                <a16:creationId xmlns:a16="http://schemas.microsoft.com/office/drawing/2014/main" id="{3CCCED72-2B47-4D56-9AA1-5C852CEEF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851650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Farelo de soja</a:t>
            </a:r>
          </a:p>
        </p:txBody>
      </p:sp>
      <p:sp>
        <p:nvSpPr>
          <p:cNvPr id="13" name="Farelos texto 12">
            <a:extLst xmlns:a="http://schemas.openxmlformats.org/drawingml/2006/main">
              <a:ext uri="{FF2B5EF4-FFF2-40B4-BE49-F238E27FC236}">
                <a16:creationId xmlns:a16="http://schemas.microsoft.com/office/drawing/2014/main" id="{4FDF62B6-DED2-44CD-A12D-6BB9679F9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108190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 por composição e processamento. Especificação definida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 o comprador.</a:t>
            </a:r>
          </a:p>
        </p:txBody>
      </p:sp>
      <p:sp>
        <p:nvSpPr>
          <p:cNvPr id="14" name="Farelos linha 13">
            <a:extLst xmlns:a="http://schemas.openxmlformats.org/drawingml/2006/main">
              <a:ext uri="{FF2B5EF4-FFF2-40B4-BE49-F238E27FC236}">
                <a16:creationId xmlns:a16="http://schemas.microsoft.com/office/drawing/2014/main" id="{14D3B817-27BD-4220-9FD5-283EA39EE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575499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5" name="Farelos texto 14">
            <a:extLst xmlns:a="http://schemas.openxmlformats.org/drawingml/2006/main">
              <a:ext uri="{FF2B5EF4-FFF2-40B4-BE49-F238E27FC236}">
                <a16:creationId xmlns:a16="http://schemas.microsoft.com/office/drawing/2014/main" id="{1DAC23B4-E57C-4D61-909E-36394A0CB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683449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Farelo de canola</a:t>
            </a:r>
          </a:p>
        </p:txBody>
      </p:sp>
      <p:sp>
        <p:nvSpPr>
          <p:cNvPr id="16" name="Farelos texto 15">
            <a:extLst xmlns:a="http://schemas.openxmlformats.org/drawingml/2006/main">
              <a:ext uri="{FF2B5EF4-FFF2-40B4-BE49-F238E27FC236}">
                <a16:creationId xmlns:a16="http://schemas.microsoft.com/office/drawing/2014/main" id="{42C31980-0684-4D0B-8620-205245F89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939989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 conforme a finalidade nutricional. Avaliar composição 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requisitos da formulação.</a:t>
            </a:r>
          </a:p>
        </p:txBody>
      </p:sp>
      <p:sp>
        <p:nvSpPr>
          <p:cNvPr id="17" name="Farelos linha 16">
            <a:extLst xmlns:a="http://schemas.openxmlformats.org/drawingml/2006/main">
              <a:ext uri="{FF2B5EF4-FFF2-40B4-BE49-F238E27FC236}">
                <a16:creationId xmlns:a16="http://schemas.microsoft.com/office/drawing/2014/main" id="{EEEECFDC-9F8D-48EB-95C7-41B44C9B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407298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8" name="Farelos texto 17">
            <a:extLst xmlns:a="http://schemas.openxmlformats.org/drawingml/2006/main">
              <a:ext uri="{FF2B5EF4-FFF2-40B4-BE49-F238E27FC236}">
                <a16:creationId xmlns:a16="http://schemas.microsoft.com/office/drawing/2014/main" id="{6111DD04-7F8B-4051-9015-F8C4C0B10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515248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Farelo de algodão</a:t>
            </a:r>
          </a:p>
        </p:txBody>
      </p:sp>
      <p:sp>
        <p:nvSpPr>
          <p:cNvPr id="19" name="Farelos texto 18">
            <a:extLst xmlns:a="http://schemas.openxmlformats.org/drawingml/2006/main">
              <a:ext uri="{FF2B5EF4-FFF2-40B4-BE49-F238E27FC236}">
                <a16:creationId xmlns:a16="http://schemas.microsoft.com/office/drawing/2014/main" id="{AF2951CC-6BE0-4CBC-A371-F7A711987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771788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 por características do produto. Alinhar exigências da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espécie animal e da formulação.</a:t>
            </a:r>
          </a:p>
        </p:txBody>
      </p:sp>
      <p:sp>
        <p:nvSpPr>
          <p:cNvPr id="20" name="Farelos texto 19">
            <a:extLst xmlns:a="http://schemas.openxmlformats.org/drawingml/2006/main">
              <a:ext uri="{FF2B5EF4-FFF2-40B4-BE49-F238E27FC236}">
                <a16:creationId xmlns:a16="http://schemas.microsoft.com/office/drawing/2014/main" id="{258EAE41-1BAC-4FED-B5BF-947CD215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496050"/>
            <a:ext cx="22006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APLICAÇÕES</a:t>
            </a:r>
          </a:p>
        </p:txBody>
      </p:sp>
      <p:sp>
        <p:nvSpPr>
          <p:cNvPr id="21" name="Farelos linha 20">
            <a:extLst xmlns:a="http://schemas.openxmlformats.org/drawingml/2006/main">
              <a:ext uri="{FF2B5EF4-FFF2-40B4-BE49-F238E27FC236}">
                <a16:creationId xmlns:a16="http://schemas.microsoft.com/office/drawing/2014/main" id="{3F6FDBA7-43E9-4E53-B8DD-E19101CE4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743700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Farelos texto 21">
            <a:extLst xmlns:a="http://schemas.openxmlformats.org/drawingml/2006/main">
              <a:ext uri="{FF2B5EF4-FFF2-40B4-BE49-F238E27FC236}">
                <a16:creationId xmlns:a16="http://schemas.microsoft.com/office/drawing/2014/main" id="{C469E999-3B57-4927-82B8-E99EC28BC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851650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Formulação de rações</a:t>
            </a:r>
          </a:p>
        </p:txBody>
      </p:sp>
      <p:sp>
        <p:nvSpPr>
          <p:cNvPr id="23" name="Farelos texto 22">
            <a:extLst xmlns:a="http://schemas.openxmlformats.org/drawingml/2006/main">
              <a:ext uri="{FF2B5EF4-FFF2-40B4-BE49-F238E27FC236}">
                <a16:creationId xmlns:a16="http://schemas.microsoft.com/office/drawing/2014/main" id="{8AC111AB-1CA0-48C8-AE83-824FDF20E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102094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Matéria-prima, processamento 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composição devem atender à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espécie animal e à formulação.</a:t>
            </a:r>
          </a:p>
        </p:txBody>
      </p:sp>
      <p:sp>
        <p:nvSpPr>
          <p:cNvPr id="24" name="Farelos linha 23">
            <a:extLst xmlns:a="http://schemas.openxmlformats.org/drawingml/2006/main">
              <a:ext uri="{FF2B5EF4-FFF2-40B4-BE49-F238E27FC236}">
                <a16:creationId xmlns:a16="http://schemas.microsoft.com/office/drawing/2014/main" id="{66E8867D-D4B9-4915-9817-407DB277E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5" name="Farelos texto 24">
            <a:extLst xmlns:a="http://schemas.openxmlformats.org/drawingml/2006/main">
              <a:ext uri="{FF2B5EF4-FFF2-40B4-BE49-F238E27FC236}">
                <a16:creationId xmlns:a16="http://schemas.microsoft.com/office/drawing/2014/main" id="{990248CD-CE35-4F92-B564-3A1DAC24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26" name="Farelos texto 25">
            <a:extLst xmlns:a="http://schemas.openxmlformats.org/drawingml/2006/main">
              <a:ext uri="{FF2B5EF4-FFF2-40B4-BE49-F238E27FC236}">
                <a16:creationId xmlns:a16="http://schemas.microsoft.com/office/drawing/2014/main" id="{81E122E7-AF18-4CBC-9322-6857B8158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27" name="Farelos texto 26">
            <a:extLst xmlns:a="http://schemas.openxmlformats.org/drawingml/2006/main">
              <a:ext uri="{FF2B5EF4-FFF2-40B4-BE49-F238E27FC236}">
                <a16:creationId xmlns:a16="http://schemas.microsoft.com/office/drawing/2014/main" id="{DFE2FAB2-9FA2-4A8B-A906-7E54FC1A7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1 / 2</a:t>
            </a:r>
          </a:p>
        </p:txBody>
      </p:sp>
    </p:spTree>
    <p:extLst>
      <p:ext uri="{BB962C8B-B14F-4D97-AF65-F5344CB8AC3E}">
        <p14:creationId xmlns:p14="http://schemas.microsoft.com/office/powerpoint/2010/main" val="191675490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B13BA16-C8DB-41F3-B0D7-FACCA0F4E9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9f944f2c184021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Farelos texto 1">
            <a:extLst xmlns:a="http://schemas.openxmlformats.org/drawingml/2006/main">
              <a:ext uri="{FF2B5EF4-FFF2-40B4-BE49-F238E27FC236}">
                <a16:creationId xmlns:a16="http://schemas.microsoft.com/office/drawing/2014/main" id="{41F3076E-0EA4-4A4A-8800-992187A4D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AGRO E INGREDIENTES</a:t>
            </a:r>
          </a:p>
        </p:txBody>
      </p:sp>
      <p:sp>
        <p:nvSpPr>
          <p:cNvPr id="3" name="Farelos texto 2">
            <a:extLst xmlns:a="http://schemas.openxmlformats.org/drawingml/2006/main">
              <a:ext uri="{FF2B5EF4-FFF2-40B4-BE49-F238E27FC236}">
                <a16:creationId xmlns:a16="http://schemas.microsoft.com/office/drawing/2014/main" id="{DC042F82-E5E0-4F46-9996-884659C84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Farelos</a:t>
            </a:r>
          </a:p>
        </p:txBody>
      </p:sp>
      <p:sp>
        <p:nvSpPr>
          <p:cNvPr id="4" name="Farelos linha 3">
            <a:extLst xmlns:a="http://schemas.openxmlformats.org/drawingml/2006/main">
              <a:ext uri="{FF2B5EF4-FFF2-40B4-BE49-F238E27FC236}">
                <a16:creationId xmlns:a16="http://schemas.microsoft.com/office/drawing/2014/main" id="{7A4A1ACE-6A79-489C-BE32-D3DF64433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Farelos texto 4">
            <a:extLst xmlns:a="http://schemas.openxmlformats.org/drawingml/2006/main">
              <a:ext uri="{FF2B5EF4-FFF2-40B4-BE49-F238E27FC236}">
                <a16:creationId xmlns:a16="http://schemas.microsoft.com/office/drawing/2014/main" id="{FD570B5A-D6A3-44B2-A4FC-342BB24B0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162050"/>
            <a:ext cx="6798000" cy="3881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Critérios para a consulta</a:t>
            </a:r>
          </a:p>
        </p:txBody>
      </p:sp>
      <p:sp>
        <p:nvSpPr>
          <p:cNvPr id="6" name="Farelos texto 5">
            <a:extLst xmlns:a="http://schemas.openxmlformats.org/drawingml/2006/main">
              <a:ext uri="{FF2B5EF4-FFF2-40B4-BE49-F238E27FC236}">
                <a16:creationId xmlns:a16="http://schemas.microsoft.com/office/drawing/2014/main" id="{B13222D5-0938-4FB5-B37B-1620F27F3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695450"/>
            <a:ext cx="679800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avaliação reúne as características do produto e as condições da operação.</a:t>
            </a:r>
          </a:p>
        </p:txBody>
      </p:sp>
      <p:sp>
        <p:nvSpPr>
          <p:cNvPr id="7" name="Farelos texto 6">
            <a:extLst xmlns:a="http://schemas.openxmlformats.org/drawingml/2006/main">
              <a:ext uri="{FF2B5EF4-FFF2-40B4-BE49-F238E27FC236}">
                <a16:creationId xmlns:a16="http://schemas.microsoft.com/office/drawing/2014/main" id="{78962970-280D-4D06-8C24-AC370145D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051050"/>
            <a:ext cx="24638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AVALIAR</a:t>
            </a:r>
          </a:p>
        </p:txBody>
      </p:sp>
      <p:sp>
        <p:nvSpPr>
          <p:cNvPr id="8" name="Farelos texto 7">
            <a:extLst xmlns:a="http://schemas.openxmlformats.org/drawingml/2006/main">
              <a:ext uri="{FF2B5EF4-FFF2-40B4-BE49-F238E27FC236}">
                <a16:creationId xmlns:a16="http://schemas.microsoft.com/office/drawing/2014/main" id="{3F303A36-C2F0-4455-8D96-BE523C3AC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051050"/>
            <a:ext cx="41183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ORIENTA A AVALIAÇÃO</a:t>
            </a:r>
          </a:p>
        </p:txBody>
      </p:sp>
      <p:sp>
        <p:nvSpPr>
          <p:cNvPr id="9" name="Farelos linha 8">
            <a:extLst xmlns:a="http://schemas.openxmlformats.org/drawingml/2006/main">
              <a:ext uri="{FF2B5EF4-FFF2-40B4-BE49-F238E27FC236}">
                <a16:creationId xmlns:a16="http://schemas.microsoft.com/office/drawing/2014/main" id="{1054BD79-E26C-4F21-B137-6358C94DA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2860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0" name="Farelos texto 9">
            <a:extLst xmlns:a="http://schemas.openxmlformats.org/drawingml/2006/main">
              <a:ext uri="{FF2B5EF4-FFF2-40B4-BE49-F238E27FC236}">
                <a16:creationId xmlns:a16="http://schemas.microsoft.com/office/drawing/2014/main" id="{8EC31369-8CC6-42E2-9BDF-0F40A87B5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406650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Proteína, fibra e umidade</a:t>
            </a:r>
          </a:p>
        </p:txBody>
      </p:sp>
      <p:sp>
        <p:nvSpPr>
          <p:cNvPr id="11" name="Farelos texto 10">
            <a:extLst xmlns:a="http://schemas.openxmlformats.org/drawingml/2006/main">
              <a:ext uri="{FF2B5EF4-FFF2-40B4-BE49-F238E27FC236}">
                <a16:creationId xmlns:a16="http://schemas.microsoft.com/office/drawing/2014/main" id="{1D8052CF-FE4F-4DC0-B1A0-A63752128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406650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Compatibilidade com a formulação e a conservação.</a:t>
            </a:r>
          </a:p>
        </p:txBody>
      </p:sp>
      <p:sp>
        <p:nvSpPr>
          <p:cNvPr id="12" name="Farelos linha 11">
            <a:extLst xmlns:a="http://schemas.openxmlformats.org/drawingml/2006/main">
              <a:ext uri="{FF2B5EF4-FFF2-40B4-BE49-F238E27FC236}">
                <a16:creationId xmlns:a16="http://schemas.microsoft.com/office/drawing/2014/main" id="{5A3E3DBB-C99A-43ED-86B3-FC3A06526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62391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3" name="Farelos texto 12">
            <a:extLst xmlns:a="http://schemas.openxmlformats.org/drawingml/2006/main">
              <a:ext uri="{FF2B5EF4-FFF2-40B4-BE49-F238E27FC236}">
                <a16:creationId xmlns:a16="http://schemas.microsoft.com/office/drawing/2014/main" id="{53912C93-ED12-4586-9952-1807FC8F5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744565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Processamento e composição</a:t>
            </a:r>
          </a:p>
        </p:txBody>
      </p:sp>
      <p:sp>
        <p:nvSpPr>
          <p:cNvPr id="14" name="Farelos texto 13">
            <a:extLst xmlns:a="http://schemas.openxmlformats.org/drawingml/2006/main">
              <a:ext uri="{FF2B5EF4-FFF2-40B4-BE49-F238E27FC236}">
                <a16:creationId xmlns:a16="http://schemas.microsoft.com/office/drawing/2014/main" id="{A675A301-7113-4B3A-B4FB-EBFE1ECAE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744565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Caracterização do ingrediente e parâmetros específicos.</a:t>
            </a:r>
          </a:p>
        </p:txBody>
      </p:sp>
      <p:sp>
        <p:nvSpPr>
          <p:cNvPr id="15" name="Farelos linha 14">
            <a:extLst xmlns:a="http://schemas.openxmlformats.org/drawingml/2006/main">
              <a:ext uri="{FF2B5EF4-FFF2-40B4-BE49-F238E27FC236}">
                <a16:creationId xmlns:a16="http://schemas.microsoft.com/office/drawing/2014/main" id="{733FB928-BFEE-4F6A-BFEB-F2BD0483B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96183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6" name="Farelos texto 15">
            <a:extLst xmlns:a="http://schemas.openxmlformats.org/drawingml/2006/main">
              <a:ext uri="{FF2B5EF4-FFF2-40B4-BE49-F238E27FC236}">
                <a16:creationId xmlns:a16="http://schemas.microsoft.com/office/drawing/2014/main" id="{D16D82A5-212E-4F49-8837-EBFF543ED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082481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Requisitos sanitários e de segurança</a:t>
            </a:r>
          </a:p>
        </p:txBody>
      </p:sp>
      <p:sp>
        <p:nvSpPr>
          <p:cNvPr id="17" name="Farelos texto 16">
            <a:extLst xmlns:a="http://schemas.openxmlformats.org/drawingml/2006/main">
              <a:ext uri="{FF2B5EF4-FFF2-40B4-BE49-F238E27FC236}">
                <a16:creationId xmlns:a16="http://schemas.microsoft.com/office/drawing/2014/main" id="{DC1B2323-2800-475D-ABE4-0142456F3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082481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Avaliação conforme ingrediente, espécie e aplicação.</a:t>
            </a:r>
          </a:p>
        </p:txBody>
      </p:sp>
      <p:sp>
        <p:nvSpPr>
          <p:cNvPr id="18" name="Farelos linha 17">
            <a:extLst xmlns:a="http://schemas.openxmlformats.org/drawingml/2006/main">
              <a:ext uri="{FF2B5EF4-FFF2-40B4-BE49-F238E27FC236}">
                <a16:creationId xmlns:a16="http://schemas.microsoft.com/office/drawing/2014/main" id="{68B547B9-FB31-4FC6-AA65-9142C8367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299746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Farelos texto 18">
            <a:extLst xmlns:a="http://schemas.openxmlformats.org/drawingml/2006/main">
              <a:ext uri="{FF2B5EF4-FFF2-40B4-BE49-F238E27FC236}">
                <a16:creationId xmlns:a16="http://schemas.microsoft.com/office/drawing/2014/main" id="{2AE44927-6151-4E40-A881-C53FB30D6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420396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Origem, lote e acondicionamento</a:t>
            </a:r>
          </a:p>
        </p:txBody>
      </p:sp>
      <p:sp>
        <p:nvSpPr>
          <p:cNvPr id="20" name="Farelos texto 19">
            <a:extLst xmlns:a="http://schemas.openxmlformats.org/drawingml/2006/main">
              <a:ext uri="{FF2B5EF4-FFF2-40B4-BE49-F238E27FC236}">
                <a16:creationId xmlns:a16="http://schemas.microsoft.com/office/drawing/2014/main" id="{7D646673-4846-416E-8110-8C75EFE7E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420396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Documentação, rastreabilidade e recebimento.</a:t>
            </a:r>
          </a:p>
        </p:txBody>
      </p:sp>
      <p:sp>
        <p:nvSpPr>
          <p:cNvPr id="21" name="Farelos linha 20">
            <a:extLst xmlns:a="http://schemas.openxmlformats.org/drawingml/2006/main">
              <a:ext uri="{FF2B5EF4-FFF2-40B4-BE49-F238E27FC236}">
                <a16:creationId xmlns:a16="http://schemas.microsoft.com/office/drawing/2014/main" id="{94E0A254-EB7E-4706-8BF3-D1D3160A8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63766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Farelos texto 21">
            <a:extLst xmlns:a="http://schemas.openxmlformats.org/drawingml/2006/main">
              <a:ext uri="{FF2B5EF4-FFF2-40B4-BE49-F238E27FC236}">
                <a16:creationId xmlns:a16="http://schemas.microsoft.com/office/drawing/2014/main" id="{5AF0ACB6-3F69-437B-9C09-FD76CC275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872611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Documentos para análise</a:t>
            </a:r>
          </a:p>
        </p:txBody>
      </p:sp>
      <p:sp>
        <p:nvSpPr>
          <p:cNvPr id="23" name="Farelos texto 22">
            <a:extLst xmlns:a="http://schemas.openxmlformats.org/drawingml/2006/main">
              <a:ext uri="{FF2B5EF4-FFF2-40B4-BE49-F238E27FC236}">
                <a16:creationId xmlns:a16="http://schemas.microsoft.com/office/drawing/2014/main" id="{2DE339ED-01D4-4C95-A4AE-5AF5B4EF1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Ficha técnica</a:t>
            </a:r>
          </a:p>
        </p:txBody>
      </p:sp>
      <p:sp>
        <p:nvSpPr>
          <p:cNvPr id="24" name="Farelos texto 23">
            <a:extLst xmlns:a="http://schemas.openxmlformats.org/drawingml/2006/main">
              <a:ext uri="{FF2B5EF4-FFF2-40B4-BE49-F238E27FC236}">
                <a16:creationId xmlns:a16="http://schemas.microsoft.com/office/drawing/2014/main" id="{27D9348D-AE44-48B5-B5B5-157CCDAC9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458335"/>
            <a:ext cx="2122067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Parâmetros, métodos de análise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limites acordados para o produto.</a:t>
            </a:r>
          </a:p>
        </p:txBody>
      </p:sp>
      <p:sp>
        <p:nvSpPr>
          <p:cNvPr id="25" name="Farelos texto 24">
            <a:extLst xmlns:a="http://schemas.openxmlformats.org/drawingml/2006/main">
              <a:ext uri="{FF2B5EF4-FFF2-40B4-BE49-F238E27FC236}">
                <a16:creationId xmlns:a16="http://schemas.microsoft.com/office/drawing/2014/main" id="{D5BFD9C6-9A23-46B0-BAA1-AB83F5166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Laudo do lote</a:t>
            </a:r>
          </a:p>
        </p:txBody>
      </p:sp>
      <p:sp>
        <p:nvSpPr>
          <p:cNvPr id="26" name="Farelos texto 25">
            <a:extLst xmlns:a="http://schemas.openxmlformats.org/drawingml/2006/main">
              <a:ext uri="{FF2B5EF4-FFF2-40B4-BE49-F238E27FC236}">
                <a16:creationId xmlns:a16="http://schemas.microsoft.com/office/drawing/2014/main" id="{F581189B-8909-44E3-BDDF-339881664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458335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Certificado de análise,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do lote e data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avaliação.</a:t>
            </a:r>
          </a:p>
        </p:txBody>
      </p:sp>
      <p:sp>
        <p:nvSpPr>
          <p:cNvPr id="27" name="Farelos texto 26">
            <a:extLst xmlns:a="http://schemas.openxmlformats.org/drawingml/2006/main">
              <a:ext uri="{FF2B5EF4-FFF2-40B4-BE49-F238E27FC236}">
                <a16:creationId xmlns:a16="http://schemas.microsoft.com/office/drawing/2014/main" id="{881480C4-F401-4B30-91EE-19A35E762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rastreabilidade</a:t>
            </a:r>
          </a:p>
        </p:txBody>
      </p:sp>
      <p:sp>
        <p:nvSpPr>
          <p:cNvPr id="28" name="Farelos texto 27">
            <a:extLst xmlns:a="http://schemas.openxmlformats.org/drawingml/2006/main">
              <a:ext uri="{FF2B5EF4-FFF2-40B4-BE49-F238E27FC236}">
                <a16:creationId xmlns:a16="http://schemas.microsoft.com/office/drawing/2014/main" id="{B886BD0D-8CEA-4D54-A3F9-BB72788C0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458335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Produtor, unidade de origem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ao longo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operação.</a:t>
            </a:r>
          </a:p>
        </p:txBody>
      </p:sp>
      <p:sp>
        <p:nvSpPr>
          <p:cNvPr id="29" name="Farelos linha 28">
            <a:extLst xmlns:a="http://schemas.openxmlformats.org/drawingml/2006/main">
              <a:ext uri="{FF2B5EF4-FFF2-40B4-BE49-F238E27FC236}">
                <a16:creationId xmlns:a16="http://schemas.microsoft.com/office/drawing/2014/main" id="{5526B8F3-A12B-411F-81A0-43B7C2D7A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15048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30" name="Farelos texto 29">
            <a:extLst xmlns:a="http://schemas.openxmlformats.org/drawingml/2006/main">
              <a:ext uri="{FF2B5EF4-FFF2-40B4-BE49-F238E27FC236}">
                <a16:creationId xmlns:a16="http://schemas.microsoft.com/office/drawing/2014/main" id="{815C5334-293C-496D-A2D4-E4D5D9B1A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321935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Condições comerciais</a:t>
            </a:r>
          </a:p>
        </p:txBody>
      </p:sp>
      <p:sp>
        <p:nvSpPr>
          <p:cNvPr id="31" name="Farelos texto 30">
            <a:extLst xmlns:a="http://schemas.openxmlformats.org/drawingml/2006/main">
              <a:ext uri="{FF2B5EF4-FFF2-40B4-BE49-F238E27FC236}">
                <a16:creationId xmlns:a16="http://schemas.microsoft.com/office/drawing/2014/main" id="{41FB9B83-91C1-4D09-BD20-F024AF260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Volume e frequência</a:t>
            </a:r>
          </a:p>
        </p:txBody>
      </p:sp>
      <p:sp>
        <p:nvSpPr>
          <p:cNvPr id="32" name="Farelos texto 31">
            <a:extLst xmlns:a="http://schemas.openxmlformats.org/drawingml/2006/main">
              <a:ext uri="{FF2B5EF4-FFF2-40B4-BE49-F238E27FC236}">
                <a16:creationId xmlns:a16="http://schemas.microsoft.com/office/drawing/2014/main" id="{34F74616-4CEE-4B4B-99E6-F85517C56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907659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Quantidade por lote,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fornecimento pontual ou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recorrente e período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disponibilidade.</a:t>
            </a:r>
          </a:p>
        </p:txBody>
      </p:sp>
      <p:sp>
        <p:nvSpPr>
          <p:cNvPr id="33" name="Farelos texto 32">
            <a:extLst xmlns:a="http://schemas.openxmlformats.org/drawingml/2006/main">
              <a:ext uri="{FF2B5EF4-FFF2-40B4-BE49-F238E27FC236}">
                <a16:creationId xmlns:a16="http://schemas.microsoft.com/office/drawing/2014/main" id="{59CF5D2C-05D8-43B4-8ADC-E3F08E8E5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destino</a:t>
            </a:r>
          </a:p>
        </p:txBody>
      </p:sp>
      <p:sp>
        <p:nvSpPr>
          <p:cNvPr id="34" name="Farelos texto 33">
            <a:extLst xmlns:a="http://schemas.openxmlformats.org/drawingml/2006/main">
              <a:ext uri="{FF2B5EF4-FFF2-40B4-BE49-F238E27FC236}">
                <a16:creationId xmlns:a16="http://schemas.microsoft.com/office/drawing/2014/main" id="{93031378-778A-4377-BE71-40232B10B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907659"/>
            <a:ext cx="1537575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Unidade de origem,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destino e programação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 recebimento.</a:t>
            </a:r>
          </a:p>
        </p:txBody>
      </p:sp>
      <p:sp>
        <p:nvSpPr>
          <p:cNvPr id="35" name="Farelos texto 34">
            <a:extLst xmlns:a="http://schemas.openxmlformats.org/drawingml/2006/main">
              <a:ext uri="{FF2B5EF4-FFF2-40B4-BE49-F238E27FC236}">
                <a16:creationId xmlns:a16="http://schemas.microsoft.com/office/drawing/2014/main" id="{0F4F6C41-DBEC-4CF5-B5A3-923EF9D0C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5664835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Acondicionamento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entrega</a:t>
            </a:r>
          </a:p>
        </p:txBody>
      </p:sp>
      <p:sp>
        <p:nvSpPr>
          <p:cNvPr id="36" name="Farelos texto 35">
            <a:extLst xmlns:a="http://schemas.openxmlformats.org/drawingml/2006/main">
              <a:ext uri="{FF2B5EF4-FFF2-40B4-BE49-F238E27FC236}">
                <a16:creationId xmlns:a16="http://schemas.microsoft.com/office/drawing/2014/main" id="{00C17F3A-8332-4390-B822-F0BA37B98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061583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Embalagem,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conservação, transporte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 responsabilidades pelo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recebimento.</a:t>
            </a:r>
          </a:p>
        </p:txBody>
      </p:sp>
      <p:sp>
        <p:nvSpPr>
          <p:cNvPr id="37" name="Farelos texto 36">
            <a:extLst xmlns:a="http://schemas.openxmlformats.org/drawingml/2006/main">
              <a:ext uri="{FF2B5EF4-FFF2-40B4-BE49-F238E27FC236}">
                <a16:creationId xmlns:a16="http://schemas.microsoft.com/office/drawing/2014/main" id="{CE45DDF8-B8BC-4695-B880-0294D5ADB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Proposta comercial</a:t>
            </a:r>
          </a:p>
        </p:txBody>
      </p:sp>
      <p:sp>
        <p:nvSpPr>
          <p:cNvPr id="38" name="Farelos texto 37">
            <a:extLst xmlns:a="http://schemas.openxmlformats.org/drawingml/2006/main">
              <a:ext uri="{FF2B5EF4-FFF2-40B4-BE49-F238E27FC236}">
                <a16:creationId xmlns:a16="http://schemas.microsoft.com/office/drawing/2014/main" id="{E97A0632-00EC-4ADD-A79D-637E84044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907659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Preço, moeda,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pagamento e validade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proposta conforme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 e operação.</a:t>
            </a:r>
          </a:p>
        </p:txBody>
      </p:sp>
      <p:sp>
        <p:nvSpPr>
          <p:cNvPr id="39" name="Farelos texto 38">
            <a:extLst xmlns:a="http://schemas.openxmlformats.org/drawingml/2006/main">
              <a:ext uri="{FF2B5EF4-FFF2-40B4-BE49-F238E27FC236}">
                <a16:creationId xmlns:a16="http://schemas.microsoft.com/office/drawing/2014/main" id="{DD95845A-C757-45C0-AB3C-87786D8DC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899783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demanda</a:t>
            </a:r>
          </a:p>
        </p:txBody>
      </p:sp>
      <p:sp>
        <p:nvSpPr>
          <p:cNvPr id="40" name="Farelos texto 39">
            <a:extLst xmlns:a="http://schemas.openxmlformats.org/drawingml/2006/main">
              <a:ext uri="{FF2B5EF4-FFF2-40B4-BE49-F238E27FC236}">
                <a16:creationId xmlns:a16="http://schemas.microsoft.com/office/drawing/2014/main" id="{BD1BC876-D51D-4DCE-9530-915E8D8D6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134987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farelo, espécie animal, composição desejada,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volume, destino e prazo.</a:t>
            </a:r>
          </a:p>
        </p:txBody>
      </p:sp>
      <p:sp>
        <p:nvSpPr>
          <p:cNvPr id="41" name="Farelos texto 40">
            <a:extLst xmlns:a="http://schemas.openxmlformats.org/drawingml/2006/main">
              <a:ext uri="{FF2B5EF4-FFF2-40B4-BE49-F238E27FC236}">
                <a16:creationId xmlns:a16="http://schemas.microsoft.com/office/drawing/2014/main" id="{CCB4FF1E-3EC4-401B-8AAB-E409C7716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899783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oferta</a:t>
            </a:r>
          </a:p>
        </p:txBody>
      </p:sp>
      <p:sp>
        <p:nvSpPr>
          <p:cNvPr id="42" name="Farelos texto 41">
            <a:extLst xmlns:a="http://schemas.openxmlformats.org/drawingml/2006/main">
              <a:ext uri="{FF2B5EF4-FFF2-40B4-BE49-F238E27FC236}">
                <a16:creationId xmlns:a16="http://schemas.microsoft.com/office/drawing/2014/main" id="{BB61A129-2C06-440B-8869-65C5C4DDB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7134987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Apresente matéria-prima, características, laudos,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origem, acondicionamento e disponibilidade.</a:t>
            </a:r>
          </a:p>
        </p:txBody>
      </p:sp>
      <p:sp>
        <p:nvSpPr>
          <p:cNvPr id="43" name="Farelos texto 42">
            <a:extLst xmlns:a="http://schemas.openxmlformats.org/drawingml/2006/main">
              <a:ext uri="{FF2B5EF4-FFF2-40B4-BE49-F238E27FC236}">
                <a16:creationId xmlns:a16="http://schemas.microsoft.com/office/drawing/2014/main" id="{BD088CAB-450C-4D90-BCAF-A090E69D7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67875"/>
            <a:ext cx="6798000" cy="28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Matéria-prima e processamento exigem avaliação própria. Não há uma especificação única para todos os farelos. Composição,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requisitos sanitários e limites são confirmados nos documentos da oferta.</a:t>
            </a:r>
          </a:p>
        </p:txBody>
      </p:sp>
      <p:sp>
        <p:nvSpPr>
          <p:cNvPr id="44" name="Farelos linha 43">
            <a:extLst xmlns:a="http://schemas.openxmlformats.org/drawingml/2006/main">
              <a:ext uri="{FF2B5EF4-FFF2-40B4-BE49-F238E27FC236}">
                <a16:creationId xmlns:a16="http://schemas.microsoft.com/office/drawing/2014/main" id="{B82420F3-B999-4895-B024-C9662A81F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45" name="Farelos texto 44">
            <a:extLst xmlns:a="http://schemas.openxmlformats.org/drawingml/2006/main">
              <a:ext uri="{FF2B5EF4-FFF2-40B4-BE49-F238E27FC236}">
                <a16:creationId xmlns:a16="http://schemas.microsoft.com/office/drawing/2014/main" id="{6A9FED58-10E4-4391-804A-6D3ADFE2D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46" name="Farelos texto 45">
            <a:extLst xmlns:a="http://schemas.openxmlformats.org/drawingml/2006/main">
              <a:ext uri="{FF2B5EF4-FFF2-40B4-BE49-F238E27FC236}">
                <a16:creationId xmlns:a16="http://schemas.microsoft.com/office/drawing/2014/main" id="{98BB0B18-E88E-44AE-AE2E-096AE8859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47" name="Farelos texto 46">
            <a:extLst xmlns:a="http://schemas.openxmlformats.org/drawingml/2006/main">
              <a:ext uri="{FF2B5EF4-FFF2-40B4-BE49-F238E27FC236}">
                <a16:creationId xmlns:a16="http://schemas.microsoft.com/office/drawing/2014/main" id="{A1D5DD87-721F-4CD1-B496-51C6448FD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2 / 2</a:t>
            </a:r>
          </a:p>
        </p:txBody>
      </p:sp>
    </p:spTree>
    <p:extLst>
      <p:ext uri="{BB962C8B-B14F-4D97-AF65-F5344CB8AC3E}">
        <p14:creationId xmlns:p14="http://schemas.microsoft.com/office/powerpoint/2010/main" val="22298674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F11E729-8005-49B0-AD06-A262F64727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f0f98eedc04028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Óleos vegetais texto 1">
            <a:extLst xmlns:a="http://schemas.openxmlformats.org/drawingml/2006/main">
              <a:ext uri="{FF2B5EF4-FFF2-40B4-BE49-F238E27FC236}">
                <a16:creationId xmlns:a16="http://schemas.microsoft.com/office/drawing/2014/main" id="{9218AE0C-F5CF-4271-A1E4-4047673FF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AGRO E INGREDIENTES</a:t>
            </a:r>
          </a:p>
        </p:txBody>
      </p:sp>
      <p:sp>
        <p:nvSpPr>
          <p:cNvPr id="3" name="Óleos vegetais texto 2">
            <a:extLst xmlns:a="http://schemas.openxmlformats.org/drawingml/2006/main">
              <a:ext uri="{FF2B5EF4-FFF2-40B4-BE49-F238E27FC236}">
                <a16:creationId xmlns:a16="http://schemas.microsoft.com/office/drawing/2014/main" id="{6686ECCD-3055-444F-89D7-75DFE203E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FICHA COMERCIAL DE CONSULTA</a:t>
            </a:r>
          </a:p>
        </p:txBody>
      </p:sp>
      <p:sp>
        <p:nvSpPr>
          <p:cNvPr id="4" name="Óleos vegetais linha 3">
            <a:extLst xmlns:a="http://schemas.openxmlformats.org/drawingml/2006/main">
              <a:ext uri="{FF2B5EF4-FFF2-40B4-BE49-F238E27FC236}">
                <a16:creationId xmlns:a16="http://schemas.microsoft.com/office/drawing/2014/main" id="{B9355731-4668-4A3A-AE26-69078B8E8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Óleos vegetais texto 4">
            <a:extLst xmlns:a="http://schemas.openxmlformats.org/drawingml/2006/main">
              <a:ext uri="{FF2B5EF4-FFF2-40B4-BE49-F238E27FC236}">
                <a16:creationId xmlns:a16="http://schemas.microsoft.com/office/drawing/2014/main" id="{7B7A4172-CA72-4104-A044-417E7BFFA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250950"/>
            <a:ext cx="6798000" cy="5702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9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Óleos vegetais</a:t>
            </a:r>
          </a:p>
        </p:txBody>
      </p:sp>
      <p:sp>
        <p:nvSpPr>
          <p:cNvPr id="6" name="Óleos vegetais texto 5">
            <a:extLst xmlns:a="http://schemas.openxmlformats.org/drawingml/2006/main">
              <a:ext uri="{FF2B5EF4-FFF2-40B4-BE49-F238E27FC236}">
                <a16:creationId xmlns:a16="http://schemas.microsoft.com/office/drawing/2014/main" id="{AB3758AF-9328-4931-97FF-E346EFD3B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987550"/>
            <a:ext cx="6798000" cy="287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Óleos vegetais: origem e processamento orientam a escolha.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CC24FF-8142-4ADA-B2F2-E29684C93A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5bf27e2bb04557"/>
          <a:srcRect xmlns:a="http://schemas.openxmlformats.org/drawingml/2006/main" l="0" t="23238" r="0" b="232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1000" y="2743200"/>
            <a:ext cx="6798000" cy="2425700"/>
          </a:xfrm>
          <a:prstGeom xmlns:a="http://schemas.openxmlformats.org/drawingml/2006/main" prst="rect">
            <a:avLst/>
          </a:prstGeom>
        </p:spPr>
      </p:pic>
      <p:sp>
        <p:nvSpPr>
          <p:cNvPr id="8" name="Óleos vegetais texto 7">
            <a:extLst xmlns:a="http://schemas.openxmlformats.org/drawingml/2006/main">
              <a:ext uri="{FF2B5EF4-FFF2-40B4-BE49-F238E27FC236}">
                <a16:creationId xmlns:a16="http://schemas.microsoft.com/office/drawing/2014/main" id="{1FCEAF4B-0E1A-44FF-A04C-D06F347A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251450"/>
            <a:ext cx="6798000" cy="143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Fotografia ilustrativa</a:t>
            </a:r>
          </a:p>
        </p:txBody>
      </p:sp>
      <p:sp>
        <p:nvSpPr>
          <p:cNvPr id="9" name="Óleos vegetais texto 8">
            <a:extLst xmlns:a="http://schemas.openxmlformats.org/drawingml/2006/main">
              <a:ext uri="{FF2B5EF4-FFF2-40B4-BE49-F238E27FC236}">
                <a16:creationId xmlns:a16="http://schemas.microsoft.com/office/drawing/2014/main" id="{200F80FB-91F6-4D58-8E50-E718FDCED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19750"/>
            <a:ext cx="6798000" cy="386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Alinhe a matéria-prima, o estágio de processamento e as características funcionais necessárias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ao seu negócio.</a:t>
            </a:r>
          </a:p>
        </p:txBody>
      </p:sp>
      <p:sp>
        <p:nvSpPr>
          <p:cNvPr id="10" name="Óleos vegetais texto 9">
            <a:extLst xmlns:a="http://schemas.openxmlformats.org/drawingml/2006/main">
              <a:ext uri="{FF2B5EF4-FFF2-40B4-BE49-F238E27FC236}">
                <a16:creationId xmlns:a16="http://schemas.microsoft.com/office/drawing/2014/main" id="{C30E4046-C57E-48D6-943D-2E6F237FF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496050"/>
            <a:ext cx="42799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LINHAS DE CONSULTA</a:t>
            </a:r>
          </a:p>
        </p:txBody>
      </p:sp>
      <p:sp>
        <p:nvSpPr>
          <p:cNvPr id="11" name="Óleos vegetais linha 10">
            <a:extLst xmlns:a="http://schemas.openxmlformats.org/drawingml/2006/main">
              <a:ext uri="{FF2B5EF4-FFF2-40B4-BE49-F238E27FC236}">
                <a16:creationId xmlns:a16="http://schemas.microsoft.com/office/drawing/2014/main" id="{DEF0F7AD-086B-4AA9-837C-89382FFE6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743700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2" name="Óleos vegetais texto 11">
            <a:extLst xmlns:a="http://schemas.openxmlformats.org/drawingml/2006/main">
              <a:ext uri="{FF2B5EF4-FFF2-40B4-BE49-F238E27FC236}">
                <a16:creationId xmlns:a16="http://schemas.microsoft.com/office/drawing/2014/main" id="{667286C1-FFD4-4CC6-B161-92CBB6675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851650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Óleo de soja</a:t>
            </a:r>
          </a:p>
        </p:txBody>
      </p:sp>
      <p:sp>
        <p:nvSpPr>
          <p:cNvPr id="13" name="Óleos vegetais texto 12">
            <a:extLst xmlns:a="http://schemas.openxmlformats.org/drawingml/2006/main">
              <a:ext uri="{FF2B5EF4-FFF2-40B4-BE49-F238E27FC236}">
                <a16:creationId xmlns:a16="http://schemas.microsoft.com/office/drawing/2014/main" id="{2E68C116-B409-4EBE-B4DE-1B822DB5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108190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Bruto ou refinado, conforme a oferta. A finalidade define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qualificação e requisitos.</a:t>
            </a:r>
          </a:p>
        </p:txBody>
      </p:sp>
      <p:sp>
        <p:nvSpPr>
          <p:cNvPr id="14" name="Óleos vegetais linha 13">
            <a:extLst xmlns:a="http://schemas.openxmlformats.org/drawingml/2006/main">
              <a:ext uri="{FF2B5EF4-FFF2-40B4-BE49-F238E27FC236}">
                <a16:creationId xmlns:a16="http://schemas.microsoft.com/office/drawing/2014/main" id="{315D2294-0A8F-4A11-AE6F-AA151248F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575499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5" name="Óleos vegetais texto 14">
            <a:extLst xmlns:a="http://schemas.openxmlformats.org/drawingml/2006/main">
              <a:ext uri="{FF2B5EF4-FFF2-40B4-BE49-F238E27FC236}">
                <a16:creationId xmlns:a16="http://schemas.microsoft.com/office/drawing/2014/main" id="{D9337DEF-B605-42D0-BE3A-F060246AB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683449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Óleo de palma</a:t>
            </a:r>
          </a:p>
        </p:txBody>
      </p:sp>
      <p:sp>
        <p:nvSpPr>
          <p:cNvPr id="16" name="Óleos vegetais texto 15">
            <a:extLst xmlns:a="http://schemas.openxmlformats.org/drawingml/2006/main">
              <a:ext uri="{FF2B5EF4-FFF2-40B4-BE49-F238E27FC236}">
                <a16:creationId xmlns:a16="http://schemas.microsoft.com/office/drawing/2014/main" id="{5C1D96EB-4069-4B0D-AD31-A84A31995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939989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Bruto ou refinado, conforme a oferta. Confirmar origem,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processamento e características.</a:t>
            </a:r>
          </a:p>
        </p:txBody>
      </p:sp>
      <p:sp>
        <p:nvSpPr>
          <p:cNvPr id="17" name="Óleos vegetais linha 16">
            <a:extLst xmlns:a="http://schemas.openxmlformats.org/drawingml/2006/main">
              <a:ext uri="{FF2B5EF4-FFF2-40B4-BE49-F238E27FC236}">
                <a16:creationId xmlns:a16="http://schemas.microsoft.com/office/drawing/2014/main" id="{57EE258E-A1F0-4AB9-B8FF-EE3E9682F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407298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8" name="Óleos vegetais texto 17">
            <a:extLst xmlns:a="http://schemas.openxmlformats.org/drawingml/2006/main">
              <a:ext uri="{FF2B5EF4-FFF2-40B4-BE49-F238E27FC236}">
                <a16:creationId xmlns:a16="http://schemas.microsoft.com/office/drawing/2014/main" id="{82AD4E2B-BE4C-4DEB-808B-47E1AC743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515248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Óleo de canola</a:t>
            </a:r>
          </a:p>
        </p:txBody>
      </p:sp>
      <p:sp>
        <p:nvSpPr>
          <p:cNvPr id="19" name="Óleos vegetais texto 18">
            <a:extLst xmlns:a="http://schemas.openxmlformats.org/drawingml/2006/main">
              <a:ext uri="{FF2B5EF4-FFF2-40B4-BE49-F238E27FC236}">
                <a16:creationId xmlns:a16="http://schemas.microsoft.com/office/drawing/2014/main" id="{E51EF911-B836-41CE-BF2B-59B8295FF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771788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 por produto e aplicação. Especificação e disponibilidade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avaliadas na operação.</a:t>
            </a:r>
          </a:p>
        </p:txBody>
      </p:sp>
      <p:sp>
        <p:nvSpPr>
          <p:cNvPr id="20" name="Óleos vegetais linha 19">
            <a:extLst xmlns:a="http://schemas.openxmlformats.org/drawingml/2006/main">
              <a:ext uri="{FF2B5EF4-FFF2-40B4-BE49-F238E27FC236}">
                <a16:creationId xmlns:a16="http://schemas.microsoft.com/office/drawing/2014/main" id="{6964FD3B-CF92-4782-870C-96C853790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239098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1" name="Óleos vegetais texto 20">
            <a:extLst xmlns:a="http://schemas.openxmlformats.org/drawingml/2006/main">
              <a:ext uri="{FF2B5EF4-FFF2-40B4-BE49-F238E27FC236}">
                <a16:creationId xmlns:a16="http://schemas.microsoft.com/office/drawing/2014/main" id="{F9B0F357-C86D-437C-8CBC-CB9806F07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347048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Óleo de algodão</a:t>
            </a:r>
          </a:p>
        </p:txBody>
      </p:sp>
      <p:sp>
        <p:nvSpPr>
          <p:cNvPr id="22" name="Óleos vegetais texto 21">
            <a:extLst xmlns:a="http://schemas.openxmlformats.org/drawingml/2006/main">
              <a:ext uri="{FF2B5EF4-FFF2-40B4-BE49-F238E27FC236}">
                <a16:creationId xmlns:a16="http://schemas.microsoft.com/office/drawing/2014/main" id="{CBF277EB-7793-4A1A-B76B-C183EE3BC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03588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 orientada pela finalidade. Informar os requisitos 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confirmar as características da oferta.</a:t>
            </a:r>
          </a:p>
        </p:txBody>
      </p:sp>
      <p:sp>
        <p:nvSpPr>
          <p:cNvPr id="23" name="Óleos vegetais texto 22">
            <a:extLst xmlns:a="http://schemas.openxmlformats.org/drawingml/2006/main">
              <a:ext uri="{FF2B5EF4-FFF2-40B4-BE49-F238E27FC236}">
                <a16:creationId xmlns:a16="http://schemas.microsoft.com/office/drawing/2014/main" id="{6A894569-1563-4BBA-BD35-CED77801B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496050"/>
            <a:ext cx="22006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APLICAÇÕES</a:t>
            </a:r>
          </a:p>
        </p:txBody>
      </p:sp>
      <p:sp>
        <p:nvSpPr>
          <p:cNvPr id="24" name="Óleos vegetais linha 23">
            <a:extLst xmlns:a="http://schemas.openxmlformats.org/drawingml/2006/main">
              <a:ext uri="{FF2B5EF4-FFF2-40B4-BE49-F238E27FC236}">
                <a16:creationId xmlns:a16="http://schemas.microsoft.com/office/drawing/2014/main" id="{426BB513-9F92-439E-835C-E3BEF80C8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743700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5" name="Óleos vegetais texto 24">
            <a:extLst xmlns:a="http://schemas.openxmlformats.org/drawingml/2006/main">
              <a:ext uri="{FF2B5EF4-FFF2-40B4-BE49-F238E27FC236}">
                <a16:creationId xmlns:a16="http://schemas.microsoft.com/office/drawing/2014/main" id="{4A86C7D7-89E6-43E9-854A-6C5897FDF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851650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Indústria de alimentos</a:t>
            </a:r>
          </a:p>
        </p:txBody>
      </p:sp>
      <p:sp>
        <p:nvSpPr>
          <p:cNvPr id="26" name="Óleos vegetais texto 25">
            <a:extLst xmlns:a="http://schemas.openxmlformats.org/drawingml/2006/main">
              <a:ext uri="{FF2B5EF4-FFF2-40B4-BE49-F238E27FC236}">
                <a16:creationId xmlns:a16="http://schemas.microsoft.com/office/drawing/2014/main" id="{C3B47F36-221B-4513-8BA6-F53B2D645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102094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origem vegetal, estágio de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processamento e características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funcionais necessárias.</a:t>
            </a:r>
          </a:p>
        </p:txBody>
      </p:sp>
      <p:sp>
        <p:nvSpPr>
          <p:cNvPr id="27" name="Óleos vegetais linha 26">
            <a:extLst xmlns:a="http://schemas.openxmlformats.org/drawingml/2006/main">
              <a:ext uri="{FF2B5EF4-FFF2-40B4-BE49-F238E27FC236}">
                <a16:creationId xmlns:a16="http://schemas.microsoft.com/office/drawing/2014/main" id="{0E0D47BC-CC80-4DC8-B3DF-1B2065654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720584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8" name="Óleos vegetais texto 27">
            <a:extLst xmlns:a="http://schemas.openxmlformats.org/drawingml/2006/main">
              <a:ext uri="{FF2B5EF4-FFF2-40B4-BE49-F238E27FC236}">
                <a16:creationId xmlns:a16="http://schemas.microsoft.com/office/drawing/2014/main" id="{0DA64B74-78AD-4029-B51E-E71298085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828534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Refino</a:t>
            </a:r>
          </a:p>
        </p:txBody>
      </p:sp>
      <p:sp>
        <p:nvSpPr>
          <p:cNvPr id="29" name="Óleos vegetais texto 28">
            <a:extLst xmlns:a="http://schemas.openxmlformats.org/drawingml/2006/main">
              <a:ext uri="{FF2B5EF4-FFF2-40B4-BE49-F238E27FC236}">
                <a16:creationId xmlns:a16="http://schemas.microsoft.com/office/drawing/2014/main" id="{DBBDBE73-CA97-4752-AFFA-655393C23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078978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Identifique o produto e os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requisitos necessários à etapa de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processamento.</a:t>
            </a:r>
          </a:p>
        </p:txBody>
      </p:sp>
      <p:sp>
        <p:nvSpPr>
          <p:cNvPr id="30" name="Óleos vegetais linha 29">
            <a:extLst xmlns:a="http://schemas.openxmlformats.org/drawingml/2006/main">
              <a:ext uri="{FF2B5EF4-FFF2-40B4-BE49-F238E27FC236}">
                <a16:creationId xmlns:a16="http://schemas.microsoft.com/office/drawing/2014/main" id="{B9A079E7-44B6-4D4C-8855-153ACF2B8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697468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31" name="Óleos vegetais texto 30">
            <a:extLst xmlns:a="http://schemas.openxmlformats.org/drawingml/2006/main">
              <a:ext uri="{FF2B5EF4-FFF2-40B4-BE49-F238E27FC236}">
                <a16:creationId xmlns:a16="http://schemas.microsoft.com/office/drawing/2014/main" id="{7CC86416-D28E-4ED0-9A08-C73BE27EE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805418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Uso industrial</a:t>
            </a:r>
          </a:p>
        </p:txBody>
      </p:sp>
      <p:sp>
        <p:nvSpPr>
          <p:cNvPr id="32" name="Óleos vegetais texto 31">
            <a:extLst xmlns:a="http://schemas.openxmlformats.org/drawingml/2006/main">
              <a:ext uri="{FF2B5EF4-FFF2-40B4-BE49-F238E27FC236}">
                <a16:creationId xmlns:a16="http://schemas.microsoft.com/office/drawing/2014/main" id="{4C9F5DA4-EC56-4002-9C03-2555827FB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9055862"/>
            <a:ext cx="2200600" cy="655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aplicação orienta 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especificação, o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acondicionamento e o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recebimento.</a:t>
            </a:r>
          </a:p>
        </p:txBody>
      </p:sp>
      <p:sp>
        <p:nvSpPr>
          <p:cNvPr id="33" name="Óleos vegetais linha 32">
            <a:extLst xmlns:a="http://schemas.openxmlformats.org/drawingml/2006/main">
              <a:ext uri="{FF2B5EF4-FFF2-40B4-BE49-F238E27FC236}">
                <a16:creationId xmlns:a16="http://schemas.microsoft.com/office/drawing/2014/main" id="{702AA10D-B6D5-41F6-A1C3-E5B733164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34" name="Óleos vegetais texto 33">
            <a:extLst xmlns:a="http://schemas.openxmlformats.org/drawingml/2006/main">
              <a:ext uri="{FF2B5EF4-FFF2-40B4-BE49-F238E27FC236}">
                <a16:creationId xmlns:a16="http://schemas.microsoft.com/office/drawing/2014/main" id="{7C0960FB-5E93-42D8-9544-7413BBC66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35" name="Óleos vegetais texto 34">
            <a:extLst xmlns:a="http://schemas.openxmlformats.org/drawingml/2006/main">
              <a:ext uri="{FF2B5EF4-FFF2-40B4-BE49-F238E27FC236}">
                <a16:creationId xmlns:a16="http://schemas.microsoft.com/office/drawing/2014/main" id="{323F3DE2-88DE-42B9-9155-BF669A6F6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36" name="Óleos vegetais texto 35">
            <a:extLst xmlns:a="http://schemas.openxmlformats.org/drawingml/2006/main">
              <a:ext uri="{FF2B5EF4-FFF2-40B4-BE49-F238E27FC236}">
                <a16:creationId xmlns:a16="http://schemas.microsoft.com/office/drawing/2014/main" id="{57820E6B-7C9A-43DF-BC1F-473FC5D75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1 / 2</a:t>
            </a:r>
          </a:p>
        </p:txBody>
      </p:sp>
    </p:spTree>
    <p:extLst>
      <p:ext uri="{BB962C8B-B14F-4D97-AF65-F5344CB8AC3E}">
        <p14:creationId xmlns:p14="http://schemas.microsoft.com/office/powerpoint/2010/main" val="42271022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7692D37-78A8-4273-8097-103A26CF77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51bfc9b0d744b4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Óleos vegetais texto 1">
            <a:extLst xmlns:a="http://schemas.openxmlformats.org/drawingml/2006/main">
              <a:ext uri="{FF2B5EF4-FFF2-40B4-BE49-F238E27FC236}">
                <a16:creationId xmlns:a16="http://schemas.microsoft.com/office/drawing/2014/main" id="{9898B164-2020-4BB4-A716-2D3B8F266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AGRO E INGREDIENTES</a:t>
            </a:r>
          </a:p>
        </p:txBody>
      </p:sp>
      <p:sp>
        <p:nvSpPr>
          <p:cNvPr id="3" name="Óleos vegetais texto 2">
            <a:extLst xmlns:a="http://schemas.openxmlformats.org/drawingml/2006/main">
              <a:ext uri="{FF2B5EF4-FFF2-40B4-BE49-F238E27FC236}">
                <a16:creationId xmlns:a16="http://schemas.microsoft.com/office/drawing/2014/main" id="{328E7F22-3EEC-4BF2-9F53-398D9A3F8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Óleos vegetais</a:t>
            </a:r>
          </a:p>
        </p:txBody>
      </p:sp>
      <p:sp>
        <p:nvSpPr>
          <p:cNvPr id="4" name="Óleos vegetais linha 3">
            <a:extLst xmlns:a="http://schemas.openxmlformats.org/drawingml/2006/main">
              <a:ext uri="{FF2B5EF4-FFF2-40B4-BE49-F238E27FC236}">
                <a16:creationId xmlns:a16="http://schemas.microsoft.com/office/drawing/2014/main" id="{657983A7-DECE-4A24-B8CF-DE1F8F1D5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Óleos vegetais texto 4">
            <a:extLst xmlns:a="http://schemas.openxmlformats.org/drawingml/2006/main">
              <a:ext uri="{FF2B5EF4-FFF2-40B4-BE49-F238E27FC236}">
                <a16:creationId xmlns:a16="http://schemas.microsoft.com/office/drawing/2014/main" id="{1A7BF198-BC3A-49DF-93CE-1D2217BB0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162050"/>
            <a:ext cx="6798000" cy="3881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Critérios para a consulta</a:t>
            </a:r>
          </a:p>
        </p:txBody>
      </p:sp>
      <p:sp>
        <p:nvSpPr>
          <p:cNvPr id="6" name="Óleos vegetais texto 5">
            <a:extLst xmlns:a="http://schemas.openxmlformats.org/drawingml/2006/main">
              <a:ext uri="{FF2B5EF4-FFF2-40B4-BE49-F238E27FC236}">
                <a16:creationId xmlns:a16="http://schemas.microsoft.com/office/drawing/2014/main" id="{14EA8FD5-698A-4318-8AA4-C903BC5D2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695450"/>
            <a:ext cx="679800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avaliação reúne as características do produto e as condições da operação.</a:t>
            </a:r>
          </a:p>
        </p:txBody>
      </p:sp>
      <p:sp>
        <p:nvSpPr>
          <p:cNvPr id="7" name="Óleos vegetais texto 6">
            <a:extLst xmlns:a="http://schemas.openxmlformats.org/drawingml/2006/main">
              <a:ext uri="{FF2B5EF4-FFF2-40B4-BE49-F238E27FC236}">
                <a16:creationId xmlns:a16="http://schemas.microsoft.com/office/drawing/2014/main" id="{123189AF-0A74-4C04-8F5A-0FFBE32F3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051050"/>
            <a:ext cx="24638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AVALIAR</a:t>
            </a:r>
          </a:p>
        </p:txBody>
      </p:sp>
      <p:sp>
        <p:nvSpPr>
          <p:cNvPr id="8" name="Óleos vegetais texto 7">
            <a:extLst xmlns:a="http://schemas.openxmlformats.org/drawingml/2006/main">
              <a:ext uri="{FF2B5EF4-FFF2-40B4-BE49-F238E27FC236}">
                <a16:creationId xmlns:a16="http://schemas.microsoft.com/office/drawing/2014/main" id="{1D998F21-E25C-4154-8978-0613FE058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051050"/>
            <a:ext cx="41183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ORIENTA A AVALIAÇÃO</a:t>
            </a:r>
          </a:p>
        </p:txBody>
      </p:sp>
      <p:sp>
        <p:nvSpPr>
          <p:cNvPr id="9" name="Óleos vegetais linha 8">
            <a:extLst xmlns:a="http://schemas.openxmlformats.org/drawingml/2006/main">
              <a:ext uri="{FF2B5EF4-FFF2-40B4-BE49-F238E27FC236}">
                <a16:creationId xmlns:a16="http://schemas.microsoft.com/office/drawing/2014/main" id="{FEE95AA7-E2E5-4811-BB91-6D884361C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2860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0" name="Óleos vegetais texto 9">
            <a:extLst xmlns:a="http://schemas.openxmlformats.org/drawingml/2006/main">
              <a:ext uri="{FF2B5EF4-FFF2-40B4-BE49-F238E27FC236}">
                <a16:creationId xmlns:a16="http://schemas.microsoft.com/office/drawing/2014/main" id="{7BBF87E5-2877-445E-AF0A-7CD92F275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406650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estágio de processamento</a:t>
            </a:r>
          </a:p>
        </p:txBody>
      </p:sp>
      <p:sp>
        <p:nvSpPr>
          <p:cNvPr id="11" name="Óleos vegetais texto 10">
            <a:extLst xmlns:a="http://schemas.openxmlformats.org/drawingml/2006/main">
              <a:ext uri="{FF2B5EF4-FFF2-40B4-BE49-F238E27FC236}">
                <a16:creationId xmlns:a16="http://schemas.microsoft.com/office/drawing/2014/main" id="{4CD1D7A8-2243-4AEC-B4EB-B773A6B44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406650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Distinguir óleo bruto, refinado e aplicação pretendida.</a:t>
            </a:r>
          </a:p>
        </p:txBody>
      </p:sp>
      <p:sp>
        <p:nvSpPr>
          <p:cNvPr id="12" name="Óleos vegetais linha 11">
            <a:extLst xmlns:a="http://schemas.openxmlformats.org/drawingml/2006/main">
              <a:ext uri="{FF2B5EF4-FFF2-40B4-BE49-F238E27FC236}">
                <a16:creationId xmlns:a16="http://schemas.microsoft.com/office/drawing/2014/main" id="{268BF1A0-BC74-405D-ABE1-2496E87D3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62391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3" name="Óleos vegetais texto 12">
            <a:extLst xmlns:a="http://schemas.openxmlformats.org/drawingml/2006/main">
              <a:ext uri="{FF2B5EF4-FFF2-40B4-BE49-F238E27FC236}">
                <a16:creationId xmlns:a16="http://schemas.microsoft.com/office/drawing/2014/main" id="{11B5E533-8B7C-4568-BA3C-75E115220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744565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Acidez, umidade e impurezas</a:t>
            </a:r>
          </a:p>
        </p:txBody>
      </p:sp>
      <p:sp>
        <p:nvSpPr>
          <p:cNvPr id="14" name="Óleos vegetais texto 13">
            <a:extLst xmlns:a="http://schemas.openxmlformats.org/drawingml/2006/main">
              <a:ext uri="{FF2B5EF4-FFF2-40B4-BE49-F238E27FC236}">
                <a16:creationId xmlns:a16="http://schemas.microsoft.com/office/drawing/2014/main" id="{33DEBD80-0D23-476C-8F8F-E3FACE625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744565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Caracterizar qualidade conforme o produto.</a:t>
            </a:r>
          </a:p>
        </p:txBody>
      </p:sp>
      <p:sp>
        <p:nvSpPr>
          <p:cNvPr id="15" name="Óleos vegetais linha 14">
            <a:extLst xmlns:a="http://schemas.openxmlformats.org/drawingml/2006/main">
              <a:ext uri="{FF2B5EF4-FFF2-40B4-BE49-F238E27FC236}">
                <a16:creationId xmlns:a16="http://schemas.microsoft.com/office/drawing/2014/main" id="{59A03DE3-ADA0-45DB-A33C-F895B3793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96183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6" name="Óleos vegetais texto 15">
            <a:extLst xmlns:a="http://schemas.openxmlformats.org/drawingml/2006/main">
              <a:ext uri="{FF2B5EF4-FFF2-40B4-BE49-F238E27FC236}">
                <a16:creationId xmlns:a16="http://schemas.microsoft.com/office/drawing/2014/main" id="{3F80F5E7-71F3-4E85-B125-1FED4F82C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082481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Oxidação e características sensoriais</a:t>
            </a:r>
          </a:p>
        </p:txBody>
      </p:sp>
      <p:sp>
        <p:nvSpPr>
          <p:cNvPr id="17" name="Óleos vegetais texto 16">
            <a:extLst xmlns:a="http://schemas.openxmlformats.org/drawingml/2006/main">
              <a:ext uri="{FF2B5EF4-FFF2-40B4-BE49-F238E27FC236}">
                <a16:creationId xmlns:a16="http://schemas.microsoft.com/office/drawing/2014/main" id="{10C8BC82-BFD4-4491-A2E1-40FB66A55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082481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Avaliar parâmetros de qualidade e conservação.</a:t>
            </a:r>
          </a:p>
        </p:txBody>
      </p:sp>
      <p:sp>
        <p:nvSpPr>
          <p:cNvPr id="18" name="Óleos vegetais linha 17">
            <a:extLst xmlns:a="http://schemas.openxmlformats.org/drawingml/2006/main">
              <a:ext uri="{FF2B5EF4-FFF2-40B4-BE49-F238E27FC236}">
                <a16:creationId xmlns:a16="http://schemas.microsoft.com/office/drawing/2014/main" id="{047AB34B-2BED-41A9-9BF6-FD04D59AF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299746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Óleos vegetais texto 18">
            <a:extLst xmlns:a="http://schemas.openxmlformats.org/drawingml/2006/main">
              <a:ext uri="{FF2B5EF4-FFF2-40B4-BE49-F238E27FC236}">
                <a16:creationId xmlns:a16="http://schemas.microsoft.com/office/drawing/2014/main" id="{A0D491D6-B626-411B-9312-AE9638A0B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420396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Funcionalidade e logística</a:t>
            </a:r>
          </a:p>
        </p:txBody>
      </p:sp>
      <p:sp>
        <p:nvSpPr>
          <p:cNvPr id="20" name="Óleos vegetais texto 19">
            <a:extLst xmlns:a="http://schemas.openxmlformats.org/drawingml/2006/main">
              <a:ext uri="{FF2B5EF4-FFF2-40B4-BE49-F238E27FC236}">
                <a16:creationId xmlns:a16="http://schemas.microsoft.com/office/drawing/2014/main" id="{F953C121-CBED-42BF-85A0-C6DEC48BB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420396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Alinhar uso, acondicionamento e condições de recebimento.</a:t>
            </a:r>
          </a:p>
        </p:txBody>
      </p:sp>
      <p:sp>
        <p:nvSpPr>
          <p:cNvPr id="21" name="Óleos vegetais linha 20">
            <a:extLst xmlns:a="http://schemas.openxmlformats.org/drawingml/2006/main">
              <a:ext uri="{FF2B5EF4-FFF2-40B4-BE49-F238E27FC236}">
                <a16:creationId xmlns:a16="http://schemas.microsoft.com/office/drawing/2014/main" id="{CFD58A05-4306-4F3C-9F85-30382B41E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63766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Óleos vegetais texto 21">
            <a:extLst xmlns:a="http://schemas.openxmlformats.org/drawingml/2006/main">
              <a:ext uri="{FF2B5EF4-FFF2-40B4-BE49-F238E27FC236}">
                <a16:creationId xmlns:a16="http://schemas.microsoft.com/office/drawing/2014/main" id="{5A71EAE5-B4A0-4426-AEBE-DEFCD6FEC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872611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Documentos para análise</a:t>
            </a:r>
          </a:p>
        </p:txBody>
      </p:sp>
      <p:sp>
        <p:nvSpPr>
          <p:cNvPr id="23" name="Óleos vegetais texto 22">
            <a:extLst xmlns:a="http://schemas.openxmlformats.org/drawingml/2006/main">
              <a:ext uri="{FF2B5EF4-FFF2-40B4-BE49-F238E27FC236}">
                <a16:creationId xmlns:a16="http://schemas.microsoft.com/office/drawing/2014/main" id="{E4B81447-2194-4BF6-A499-59E07303E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Ficha técnica</a:t>
            </a:r>
          </a:p>
        </p:txBody>
      </p:sp>
      <p:sp>
        <p:nvSpPr>
          <p:cNvPr id="24" name="Óleos vegetais texto 23">
            <a:extLst xmlns:a="http://schemas.openxmlformats.org/drawingml/2006/main">
              <a:ext uri="{FF2B5EF4-FFF2-40B4-BE49-F238E27FC236}">
                <a16:creationId xmlns:a16="http://schemas.microsoft.com/office/drawing/2014/main" id="{D79D3B5F-CAB7-4015-AC9F-0E493939E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458335"/>
            <a:ext cx="2122067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Parâmetros, métodos de análise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limites acordados para o produto.</a:t>
            </a:r>
          </a:p>
        </p:txBody>
      </p:sp>
      <p:sp>
        <p:nvSpPr>
          <p:cNvPr id="25" name="Óleos vegetais texto 24">
            <a:extLst xmlns:a="http://schemas.openxmlformats.org/drawingml/2006/main">
              <a:ext uri="{FF2B5EF4-FFF2-40B4-BE49-F238E27FC236}">
                <a16:creationId xmlns:a16="http://schemas.microsoft.com/office/drawing/2014/main" id="{30D0C214-3585-49A8-8B26-74AD7A8FB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Laudo do lote</a:t>
            </a:r>
          </a:p>
        </p:txBody>
      </p:sp>
      <p:sp>
        <p:nvSpPr>
          <p:cNvPr id="26" name="Óleos vegetais texto 25">
            <a:extLst xmlns:a="http://schemas.openxmlformats.org/drawingml/2006/main">
              <a:ext uri="{FF2B5EF4-FFF2-40B4-BE49-F238E27FC236}">
                <a16:creationId xmlns:a16="http://schemas.microsoft.com/office/drawing/2014/main" id="{B2EBEB70-1903-464C-8207-AA5B478D2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458335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Certificado de análise,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do lote e data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avaliação.</a:t>
            </a:r>
          </a:p>
        </p:txBody>
      </p:sp>
      <p:sp>
        <p:nvSpPr>
          <p:cNvPr id="27" name="Óleos vegetais texto 26">
            <a:extLst xmlns:a="http://schemas.openxmlformats.org/drawingml/2006/main">
              <a:ext uri="{FF2B5EF4-FFF2-40B4-BE49-F238E27FC236}">
                <a16:creationId xmlns:a16="http://schemas.microsoft.com/office/drawing/2014/main" id="{19AD4BAD-139E-4A89-87F8-FFCBC0319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rastreabilidade</a:t>
            </a:r>
          </a:p>
        </p:txBody>
      </p:sp>
      <p:sp>
        <p:nvSpPr>
          <p:cNvPr id="28" name="Óleos vegetais texto 27">
            <a:extLst xmlns:a="http://schemas.openxmlformats.org/drawingml/2006/main">
              <a:ext uri="{FF2B5EF4-FFF2-40B4-BE49-F238E27FC236}">
                <a16:creationId xmlns:a16="http://schemas.microsoft.com/office/drawing/2014/main" id="{90336D94-D9C0-4072-9CD9-9A036517B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458335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Produtor, unidade de origem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ao longo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operação.</a:t>
            </a:r>
          </a:p>
        </p:txBody>
      </p:sp>
      <p:sp>
        <p:nvSpPr>
          <p:cNvPr id="29" name="Óleos vegetais linha 28">
            <a:extLst xmlns:a="http://schemas.openxmlformats.org/drawingml/2006/main">
              <a:ext uri="{FF2B5EF4-FFF2-40B4-BE49-F238E27FC236}">
                <a16:creationId xmlns:a16="http://schemas.microsoft.com/office/drawing/2014/main" id="{DF060BDF-F0C1-483F-B4D8-EA13153E4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15048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30" name="Óleos vegetais texto 29">
            <a:extLst xmlns:a="http://schemas.openxmlformats.org/drawingml/2006/main">
              <a:ext uri="{FF2B5EF4-FFF2-40B4-BE49-F238E27FC236}">
                <a16:creationId xmlns:a16="http://schemas.microsoft.com/office/drawing/2014/main" id="{27CB88AF-44B9-44CA-A00A-FCBB37FAA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321935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Condições comerciais</a:t>
            </a:r>
          </a:p>
        </p:txBody>
      </p:sp>
      <p:sp>
        <p:nvSpPr>
          <p:cNvPr id="31" name="Óleos vegetais texto 30">
            <a:extLst xmlns:a="http://schemas.openxmlformats.org/drawingml/2006/main">
              <a:ext uri="{FF2B5EF4-FFF2-40B4-BE49-F238E27FC236}">
                <a16:creationId xmlns:a16="http://schemas.microsoft.com/office/drawing/2014/main" id="{AEF64254-E5B9-48AE-84FA-6137BDFF5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64835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Produto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processamento</a:t>
            </a:r>
          </a:p>
        </p:txBody>
      </p:sp>
      <p:sp>
        <p:nvSpPr>
          <p:cNvPr id="32" name="Óleos vegetais texto 31">
            <a:extLst xmlns:a="http://schemas.openxmlformats.org/drawingml/2006/main">
              <a:ext uri="{FF2B5EF4-FFF2-40B4-BE49-F238E27FC236}">
                <a16:creationId xmlns:a16="http://schemas.microsoft.com/office/drawing/2014/main" id="{1F8AB7C9-3AE3-444D-9CAC-9E4F12474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061583"/>
            <a:ext cx="1537575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Origem vegetal, estágio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 processamento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especificação solicitada.</a:t>
            </a:r>
          </a:p>
        </p:txBody>
      </p:sp>
      <p:sp>
        <p:nvSpPr>
          <p:cNvPr id="33" name="Óleos vegetais texto 32">
            <a:extLst xmlns:a="http://schemas.openxmlformats.org/drawingml/2006/main">
              <a:ext uri="{FF2B5EF4-FFF2-40B4-BE49-F238E27FC236}">
                <a16:creationId xmlns:a16="http://schemas.microsoft.com/office/drawing/2014/main" id="{07A91A0A-B44B-4CFD-80E8-7A904DF1D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Volume e programação</a:t>
            </a:r>
          </a:p>
        </p:txBody>
      </p:sp>
      <p:sp>
        <p:nvSpPr>
          <p:cNvPr id="34" name="Óleos vegetais texto 33">
            <a:extLst xmlns:a="http://schemas.openxmlformats.org/drawingml/2006/main">
              <a:ext uri="{FF2B5EF4-FFF2-40B4-BE49-F238E27FC236}">
                <a16:creationId xmlns:a16="http://schemas.microsoft.com/office/drawing/2014/main" id="{72C96BA1-F31A-4249-9A29-6C485455E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907659"/>
            <a:ext cx="1537575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Quantidade,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disponibilidade e prazo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 recebimento.</a:t>
            </a:r>
          </a:p>
        </p:txBody>
      </p:sp>
      <p:sp>
        <p:nvSpPr>
          <p:cNvPr id="35" name="Óleos vegetais texto 34">
            <a:extLst xmlns:a="http://schemas.openxmlformats.org/drawingml/2006/main">
              <a:ext uri="{FF2B5EF4-FFF2-40B4-BE49-F238E27FC236}">
                <a16:creationId xmlns:a16="http://schemas.microsoft.com/office/drawing/2014/main" id="{C3503F31-637E-41E0-B54E-23145E407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Destino e entrega</a:t>
            </a:r>
          </a:p>
        </p:txBody>
      </p:sp>
      <p:sp>
        <p:nvSpPr>
          <p:cNvPr id="36" name="Óleos vegetais texto 35">
            <a:extLst xmlns:a="http://schemas.openxmlformats.org/drawingml/2006/main">
              <a:ext uri="{FF2B5EF4-FFF2-40B4-BE49-F238E27FC236}">
                <a16:creationId xmlns:a16="http://schemas.microsoft.com/office/drawing/2014/main" id="{A3D80073-3AF8-4BBE-9D3B-38913DB60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5907659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Origem, destino,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acondicionamento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responsabilidades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operação.</a:t>
            </a:r>
          </a:p>
        </p:txBody>
      </p:sp>
      <p:sp>
        <p:nvSpPr>
          <p:cNvPr id="37" name="Óleos vegetais texto 36">
            <a:extLst xmlns:a="http://schemas.openxmlformats.org/drawingml/2006/main">
              <a:ext uri="{FF2B5EF4-FFF2-40B4-BE49-F238E27FC236}">
                <a16:creationId xmlns:a16="http://schemas.microsoft.com/office/drawing/2014/main" id="{0FB787B9-F500-46F1-B043-B5EF28568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Proposta comercial</a:t>
            </a:r>
          </a:p>
        </p:txBody>
      </p:sp>
      <p:sp>
        <p:nvSpPr>
          <p:cNvPr id="38" name="Óleos vegetais texto 37">
            <a:extLst xmlns:a="http://schemas.openxmlformats.org/drawingml/2006/main">
              <a:ext uri="{FF2B5EF4-FFF2-40B4-BE49-F238E27FC236}">
                <a16:creationId xmlns:a16="http://schemas.microsoft.com/office/drawing/2014/main" id="{9F2DAC42-EA7A-49E4-BB08-B3BC46F8D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907659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Preço, moeda,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pagamento e validade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proposta conforme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 e operação.</a:t>
            </a:r>
          </a:p>
        </p:txBody>
      </p:sp>
      <p:sp>
        <p:nvSpPr>
          <p:cNvPr id="39" name="Óleos vegetais texto 38">
            <a:extLst xmlns:a="http://schemas.openxmlformats.org/drawingml/2006/main">
              <a:ext uri="{FF2B5EF4-FFF2-40B4-BE49-F238E27FC236}">
                <a16:creationId xmlns:a16="http://schemas.microsoft.com/office/drawing/2014/main" id="{B07D093D-C17A-48C4-ADFB-EF500B6B6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747383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demanda</a:t>
            </a:r>
          </a:p>
        </p:txBody>
      </p:sp>
      <p:sp>
        <p:nvSpPr>
          <p:cNvPr id="40" name="Óleos vegetais texto 39">
            <a:extLst xmlns:a="http://schemas.openxmlformats.org/drawingml/2006/main">
              <a:ext uri="{FF2B5EF4-FFF2-40B4-BE49-F238E27FC236}">
                <a16:creationId xmlns:a16="http://schemas.microsoft.com/office/drawing/2014/main" id="{2BDDCB84-97CF-4BE8-804F-62D5EE86C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982587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aplicação, origem vegetal, estágio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processamento e requisitos de compra.</a:t>
            </a:r>
          </a:p>
        </p:txBody>
      </p:sp>
      <p:sp>
        <p:nvSpPr>
          <p:cNvPr id="41" name="Óleos vegetais texto 40">
            <a:extLst xmlns:a="http://schemas.openxmlformats.org/drawingml/2006/main">
              <a:ext uri="{FF2B5EF4-FFF2-40B4-BE49-F238E27FC236}">
                <a16:creationId xmlns:a16="http://schemas.microsoft.com/office/drawing/2014/main" id="{F2345177-8BB1-4041-BEB3-7B4D91991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747383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oferta</a:t>
            </a:r>
          </a:p>
        </p:txBody>
      </p:sp>
      <p:sp>
        <p:nvSpPr>
          <p:cNvPr id="42" name="Óleos vegetais texto 41">
            <a:extLst xmlns:a="http://schemas.openxmlformats.org/drawingml/2006/main">
              <a:ext uri="{FF2B5EF4-FFF2-40B4-BE49-F238E27FC236}">
                <a16:creationId xmlns:a16="http://schemas.microsoft.com/office/drawing/2014/main" id="{40034D8B-6FC0-4EC9-A72B-E26DD2903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982587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Apresente óleo, processamento, laudos, volume,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localização e condições de entrega.</a:t>
            </a:r>
          </a:p>
        </p:txBody>
      </p:sp>
      <p:sp>
        <p:nvSpPr>
          <p:cNvPr id="43" name="Óleos vegetais texto 42">
            <a:extLst xmlns:a="http://schemas.openxmlformats.org/drawingml/2006/main">
              <a:ext uri="{FF2B5EF4-FFF2-40B4-BE49-F238E27FC236}">
                <a16:creationId xmlns:a16="http://schemas.microsoft.com/office/drawing/2014/main" id="{1C2B91C7-206D-44C6-A85A-EBDC9EE98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67875"/>
            <a:ext cx="6798000" cy="28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Origem vegetal e processamento distinguem os produtos. Esta ficha não define uma especificação única para todos os óleos.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Características e limites são confirmados nos documentos da oferta.</a:t>
            </a:r>
          </a:p>
        </p:txBody>
      </p:sp>
      <p:sp>
        <p:nvSpPr>
          <p:cNvPr id="44" name="Óleos vegetais linha 43">
            <a:extLst xmlns:a="http://schemas.openxmlformats.org/drawingml/2006/main">
              <a:ext uri="{FF2B5EF4-FFF2-40B4-BE49-F238E27FC236}">
                <a16:creationId xmlns:a16="http://schemas.microsoft.com/office/drawing/2014/main" id="{76DAA4E5-5173-4216-BDF3-068BC01DE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45" name="Óleos vegetais texto 44">
            <a:extLst xmlns:a="http://schemas.openxmlformats.org/drawingml/2006/main">
              <a:ext uri="{FF2B5EF4-FFF2-40B4-BE49-F238E27FC236}">
                <a16:creationId xmlns:a16="http://schemas.microsoft.com/office/drawing/2014/main" id="{B1F92ED1-B3F2-4693-9B1E-45B121604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46" name="Óleos vegetais texto 45">
            <a:extLst xmlns:a="http://schemas.openxmlformats.org/drawingml/2006/main">
              <a:ext uri="{FF2B5EF4-FFF2-40B4-BE49-F238E27FC236}">
                <a16:creationId xmlns:a16="http://schemas.microsoft.com/office/drawing/2014/main" id="{A343DD5A-0460-4125-A17C-55DAAE89D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47" name="Óleos vegetais texto 46">
            <a:extLst xmlns:a="http://schemas.openxmlformats.org/drawingml/2006/main">
              <a:ext uri="{FF2B5EF4-FFF2-40B4-BE49-F238E27FC236}">
                <a16:creationId xmlns:a16="http://schemas.microsoft.com/office/drawing/2014/main" id="{57615C63-AA4D-4C47-856A-56617DE3C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2 / 2</a:t>
            </a:r>
          </a:p>
        </p:txBody>
      </p:sp>
    </p:spTree>
    <p:extLst>
      <p:ext uri="{BB962C8B-B14F-4D97-AF65-F5344CB8AC3E}">
        <p14:creationId xmlns:p14="http://schemas.microsoft.com/office/powerpoint/2010/main" val="173219862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8F7AF39-DCB5-4DB6-AC49-8E66F7C9A8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81431d532444d1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Lecitina de soja texto 1">
            <a:extLst xmlns:a="http://schemas.openxmlformats.org/drawingml/2006/main">
              <a:ext uri="{FF2B5EF4-FFF2-40B4-BE49-F238E27FC236}">
                <a16:creationId xmlns:a16="http://schemas.microsoft.com/office/drawing/2014/main" id="{C0B06D69-A865-4893-BDF4-A2C7D456A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AGRO E INGREDIENTES</a:t>
            </a:r>
          </a:p>
        </p:txBody>
      </p:sp>
      <p:sp>
        <p:nvSpPr>
          <p:cNvPr id="3" name="Lecitina de soja texto 2">
            <a:extLst xmlns:a="http://schemas.openxmlformats.org/drawingml/2006/main">
              <a:ext uri="{FF2B5EF4-FFF2-40B4-BE49-F238E27FC236}">
                <a16:creationId xmlns:a16="http://schemas.microsoft.com/office/drawing/2014/main" id="{688172C4-03DE-4984-82EE-B8CCCA634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FICHA COMERCIAL DE CONSULTA</a:t>
            </a:r>
          </a:p>
        </p:txBody>
      </p:sp>
      <p:sp>
        <p:nvSpPr>
          <p:cNvPr id="4" name="Lecitina de soja linha 3">
            <a:extLst xmlns:a="http://schemas.openxmlformats.org/drawingml/2006/main">
              <a:ext uri="{FF2B5EF4-FFF2-40B4-BE49-F238E27FC236}">
                <a16:creationId xmlns:a16="http://schemas.microsoft.com/office/drawing/2014/main" id="{88E9E939-9D11-4D4B-B41B-4C6D6DF43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Lecitina de soja texto 4">
            <a:extLst xmlns:a="http://schemas.openxmlformats.org/drawingml/2006/main">
              <a:ext uri="{FF2B5EF4-FFF2-40B4-BE49-F238E27FC236}">
                <a16:creationId xmlns:a16="http://schemas.microsoft.com/office/drawing/2014/main" id="{4376971A-9041-427F-9204-5935DCF7C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250950"/>
            <a:ext cx="6798000" cy="5702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9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Lecitina de soja</a:t>
            </a:r>
          </a:p>
        </p:txBody>
      </p:sp>
      <p:sp>
        <p:nvSpPr>
          <p:cNvPr id="6" name="Lecitina de soja texto 5">
            <a:extLst xmlns:a="http://schemas.openxmlformats.org/drawingml/2006/main">
              <a:ext uri="{FF2B5EF4-FFF2-40B4-BE49-F238E27FC236}">
                <a16:creationId xmlns:a16="http://schemas.microsoft.com/office/drawing/2014/main" id="{94AE6EE4-6E2E-455D-B880-DE4B7A330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987550"/>
            <a:ext cx="6798000" cy="287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Lecitina de soja para as exigências da formulação.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8B52F6-94FD-4D5E-95C5-9EC0A8B5BA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4f3cbac4e14b5e"/>
          <a:srcRect xmlns:a="http://schemas.openxmlformats.org/drawingml/2006/main" l="0" t="26212" r="0" b="262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1000" y="2743200"/>
            <a:ext cx="6798000" cy="2425700"/>
          </a:xfrm>
          <a:prstGeom xmlns:a="http://schemas.openxmlformats.org/drawingml/2006/main" prst="rect">
            <a:avLst/>
          </a:prstGeom>
        </p:spPr>
      </p:pic>
      <p:sp>
        <p:nvSpPr>
          <p:cNvPr id="8" name="Lecitina de soja texto 7">
            <a:extLst xmlns:a="http://schemas.openxmlformats.org/drawingml/2006/main">
              <a:ext uri="{FF2B5EF4-FFF2-40B4-BE49-F238E27FC236}">
                <a16:creationId xmlns:a16="http://schemas.microsoft.com/office/drawing/2014/main" id="{548F015C-47E2-4C78-A758-214ED7175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251450"/>
            <a:ext cx="6798000" cy="143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Fotografia ilustrativa</a:t>
            </a:r>
          </a:p>
        </p:txBody>
      </p:sp>
      <p:sp>
        <p:nvSpPr>
          <p:cNvPr id="9" name="Lecitina de soja texto 8">
            <a:extLst xmlns:a="http://schemas.openxmlformats.org/drawingml/2006/main">
              <a:ext uri="{FF2B5EF4-FFF2-40B4-BE49-F238E27FC236}">
                <a16:creationId xmlns:a16="http://schemas.microsoft.com/office/drawing/2014/main" id="{0D4C41DA-868D-4CF2-85CD-E4F134518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19750"/>
            <a:ext cx="6798000" cy="386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escolha do ingrediente considera função, apresentação e requisitos de qualidade. Compartilhe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aplicação para orientar a consulta.</a:t>
            </a:r>
          </a:p>
        </p:txBody>
      </p:sp>
      <p:sp>
        <p:nvSpPr>
          <p:cNvPr id="10" name="Lecitina de soja texto 9">
            <a:extLst xmlns:a="http://schemas.openxmlformats.org/drawingml/2006/main">
              <a:ext uri="{FF2B5EF4-FFF2-40B4-BE49-F238E27FC236}">
                <a16:creationId xmlns:a16="http://schemas.microsoft.com/office/drawing/2014/main" id="{7764213D-9593-4C42-8289-05E881A6F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496050"/>
            <a:ext cx="42799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LINHAS DE CONSULTA</a:t>
            </a:r>
          </a:p>
        </p:txBody>
      </p:sp>
      <p:sp>
        <p:nvSpPr>
          <p:cNvPr id="11" name="Lecitina de soja linha 10">
            <a:extLst xmlns:a="http://schemas.openxmlformats.org/drawingml/2006/main">
              <a:ext uri="{FF2B5EF4-FFF2-40B4-BE49-F238E27FC236}">
                <a16:creationId xmlns:a16="http://schemas.microsoft.com/office/drawing/2014/main" id="{1717B350-1CD9-47B8-852C-E01A1728A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743700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2" name="Lecitina de soja texto 11">
            <a:extLst xmlns:a="http://schemas.openxmlformats.org/drawingml/2006/main">
              <a:ext uri="{FF2B5EF4-FFF2-40B4-BE49-F238E27FC236}">
                <a16:creationId xmlns:a16="http://schemas.microsoft.com/office/drawing/2014/main" id="{3DA68668-2B71-4070-A527-299975CE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851650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Lecitina de soja</a:t>
            </a:r>
          </a:p>
        </p:txBody>
      </p:sp>
      <p:sp>
        <p:nvSpPr>
          <p:cNvPr id="13" name="Lecitina de soja texto 12">
            <a:extLst xmlns:a="http://schemas.openxmlformats.org/drawingml/2006/main">
              <a:ext uri="{FF2B5EF4-FFF2-40B4-BE49-F238E27FC236}">
                <a16:creationId xmlns:a16="http://schemas.microsoft.com/office/drawing/2014/main" id="{952EC326-07C2-4D8D-8E13-C65E19B18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108190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 conforme a apresentação necessária. Confirmar formato,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funcionalidade e especificação do produto ofertado.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CF55FA-6F3C-4864-9179-742964D1DA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f3e2a155e64168"/>
          <a:srcRect xmlns:a="http://schemas.openxmlformats.org/drawingml/2006/main" l="0" t="17821" r="0" b="1782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1000" y="7727899"/>
            <a:ext cx="4279900" cy="1549400"/>
          </a:xfrm>
          <a:prstGeom xmlns:a="http://schemas.openxmlformats.org/drawingml/2006/main" prst="rect">
            <a:avLst/>
          </a:prstGeom>
        </p:spPr>
      </p:pic>
      <p:sp>
        <p:nvSpPr>
          <p:cNvPr id="15" name="Lecitina de soja texto 14">
            <a:extLst xmlns:a="http://schemas.openxmlformats.org/drawingml/2006/main">
              <a:ext uri="{FF2B5EF4-FFF2-40B4-BE49-F238E27FC236}">
                <a16:creationId xmlns:a16="http://schemas.microsoft.com/office/drawing/2014/main" id="{6347DB6A-6444-4503-B718-3160385B8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347149"/>
            <a:ext cx="4279900" cy="1387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Contexto da operação · fotografia ilustrativa</a:t>
            </a:r>
          </a:p>
        </p:txBody>
      </p:sp>
      <p:sp>
        <p:nvSpPr>
          <p:cNvPr id="16" name="Lecitina de soja texto 15">
            <a:extLst xmlns:a="http://schemas.openxmlformats.org/drawingml/2006/main">
              <a:ext uri="{FF2B5EF4-FFF2-40B4-BE49-F238E27FC236}">
                <a16:creationId xmlns:a16="http://schemas.microsoft.com/office/drawing/2014/main" id="{F93F32D4-DAE8-4A06-B3E6-04B6A567B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496050"/>
            <a:ext cx="22006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APLICAÇÕES</a:t>
            </a:r>
          </a:p>
        </p:txBody>
      </p:sp>
      <p:sp>
        <p:nvSpPr>
          <p:cNvPr id="17" name="Lecitina de soja linha 16">
            <a:extLst xmlns:a="http://schemas.openxmlformats.org/drawingml/2006/main">
              <a:ext uri="{FF2B5EF4-FFF2-40B4-BE49-F238E27FC236}">
                <a16:creationId xmlns:a16="http://schemas.microsoft.com/office/drawing/2014/main" id="{7EE9B3F0-72C8-492F-80C9-1F993E2AA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743700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8" name="Lecitina de soja texto 17">
            <a:extLst xmlns:a="http://schemas.openxmlformats.org/drawingml/2006/main">
              <a:ext uri="{FF2B5EF4-FFF2-40B4-BE49-F238E27FC236}">
                <a16:creationId xmlns:a16="http://schemas.microsoft.com/office/drawing/2014/main" id="{F325B9F7-8C6F-43E7-B715-7CFA29A4F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851650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Chocolate</a:t>
            </a:r>
          </a:p>
        </p:txBody>
      </p:sp>
      <p:sp>
        <p:nvSpPr>
          <p:cNvPr id="19" name="Lecitina de soja texto 18">
            <a:extLst xmlns:a="http://schemas.openxmlformats.org/drawingml/2006/main">
              <a:ext uri="{FF2B5EF4-FFF2-40B4-BE49-F238E27FC236}">
                <a16:creationId xmlns:a16="http://schemas.microsoft.com/office/drawing/2014/main" id="{FD6AFE60-CB5F-4773-8E3B-2CC57F3BA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102094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Função, apresentação e requisitos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da formulação orientam 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avaliação do ingrediente.</a:t>
            </a:r>
          </a:p>
        </p:txBody>
      </p:sp>
      <p:sp>
        <p:nvSpPr>
          <p:cNvPr id="20" name="Lecitina de soja linha 19">
            <a:extLst xmlns:a="http://schemas.openxmlformats.org/drawingml/2006/main">
              <a:ext uri="{FF2B5EF4-FFF2-40B4-BE49-F238E27FC236}">
                <a16:creationId xmlns:a16="http://schemas.microsoft.com/office/drawing/2014/main" id="{E8C767EF-04D2-41A6-B852-BA07EEF5A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720584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1" name="Lecitina de soja texto 20">
            <a:extLst xmlns:a="http://schemas.openxmlformats.org/drawingml/2006/main">
              <a:ext uri="{FF2B5EF4-FFF2-40B4-BE49-F238E27FC236}">
                <a16:creationId xmlns:a16="http://schemas.microsoft.com/office/drawing/2014/main" id="{0448C2A0-722F-46D5-BE5C-4715E87B1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828534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Panificação</a:t>
            </a:r>
          </a:p>
        </p:txBody>
      </p:sp>
      <p:sp>
        <p:nvSpPr>
          <p:cNvPr id="22" name="Lecitina de soja texto 21">
            <a:extLst xmlns:a="http://schemas.openxmlformats.org/drawingml/2006/main">
              <a:ext uri="{FF2B5EF4-FFF2-40B4-BE49-F238E27FC236}">
                <a16:creationId xmlns:a16="http://schemas.microsoft.com/office/drawing/2014/main" id="{5868664C-C596-458A-A891-E6BC83876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078978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especificação e os testes de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homologação acompanham o uso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pretendido.</a:t>
            </a:r>
          </a:p>
        </p:txBody>
      </p:sp>
      <p:sp>
        <p:nvSpPr>
          <p:cNvPr id="23" name="Lecitina de soja linha 22">
            <a:extLst xmlns:a="http://schemas.openxmlformats.org/drawingml/2006/main">
              <a:ext uri="{FF2B5EF4-FFF2-40B4-BE49-F238E27FC236}">
                <a16:creationId xmlns:a16="http://schemas.microsoft.com/office/drawing/2014/main" id="{AEF1D3AE-90AF-4524-866D-9DB5F66EB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697468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4" name="Lecitina de soja texto 23">
            <a:extLst xmlns:a="http://schemas.openxmlformats.org/drawingml/2006/main">
              <a:ext uri="{FF2B5EF4-FFF2-40B4-BE49-F238E27FC236}">
                <a16:creationId xmlns:a16="http://schemas.microsoft.com/office/drawing/2014/main" id="{C3CBA3C0-18F6-4364-B2D8-D9C39AE73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805418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Outras formulações</a:t>
            </a:r>
          </a:p>
        </p:txBody>
      </p:sp>
      <p:sp>
        <p:nvSpPr>
          <p:cNvPr id="25" name="Lecitina de soja texto 24">
            <a:extLst xmlns:a="http://schemas.openxmlformats.org/drawingml/2006/main">
              <a:ext uri="{FF2B5EF4-FFF2-40B4-BE49-F238E27FC236}">
                <a16:creationId xmlns:a16="http://schemas.microsoft.com/office/drawing/2014/main" id="{472D38A5-B8E0-4959-8FB2-FA6D77526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9055862"/>
            <a:ext cx="2200600" cy="340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a aplicação e a função que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ingrediente precisa cumprir.</a:t>
            </a:r>
          </a:p>
        </p:txBody>
      </p:sp>
      <p:sp>
        <p:nvSpPr>
          <p:cNvPr id="26" name="Lecitina de soja linha 25">
            <a:extLst xmlns:a="http://schemas.openxmlformats.org/drawingml/2006/main">
              <a:ext uri="{FF2B5EF4-FFF2-40B4-BE49-F238E27FC236}">
                <a16:creationId xmlns:a16="http://schemas.microsoft.com/office/drawing/2014/main" id="{72F0A49F-5C8D-4EFD-8F27-10A1F9804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7" name="Lecitina de soja texto 26">
            <a:extLst xmlns:a="http://schemas.openxmlformats.org/drawingml/2006/main">
              <a:ext uri="{FF2B5EF4-FFF2-40B4-BE49-F238E27FC236}">
                <a16:creationId xmlns:a16="http://schemas.microsoft.com/office/drawing/2014/main" id="{80301990-39A8-4792-A668-F0E587D4F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28" name="Lecitina de soja texto 27">
            <a:extLst xmlns:a="http://schemas.openxmlformats.org/drawingml/2006/main">
              <a:ext uri="{FF2B5EF4-FFF2-40B4-BE49-F238E27FC236}">
                <a16:creationId xmlns:a16="http://schemas.microsoft.com/office/drawing/2014/main" id="{70175397-5A47-41D8-84D3-3070EDBAD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29" name="Lecitina de soja texto 28">
            <a:extLst xmlns:a="http://schemas.openxmlformats.org/drawingml/2006/main">
              <a:ext uri="{FF2B5EF4-FFF2-40B4-BE49-F238E27FC236}">
                <a16:creationId xmlns:a16="http://schemas.microsoft.com/office/drawing/2014/main" id="{D5DF0EB3-6449-4E08-8247-A9D4DD37D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1 / 2</a:t>
            </a:r>
          </a:p>
        </p:txBody>
      </p:sp>
    </p:spTree>
    <p:extLst>
      <p:ext uri="{BB962C8B-B14F-4D97-AF65-F5344CB8AC3E}">
        <p14:creationId xmlns:p14="http://schemas.microsoft.com/office/powerpoint/2010/main" val="47118739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646DECA-9D0E-4984-88E3-817F5ABBC4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0667502e854270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Lecitina de soja texto 1">
            <a:extLst xmlns:a="http://schemas.openxmlformats.org/drawingml/2006/main">
              <a:ext uri="{FF2B5EF4-FFF2-40B4-BE49-F238E27FC236}">
                <a16:creationId xmlns:a16="http://schemas.microsoft.com/office/drawing/2014/main" id="{93BE814B-9807-4036-A4A4-1768AB220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AGRO E INGREDIENTES</a:t>
            </a:r>
          </a:p>
        </p:txBody>
      </p:sp>
      <p:sp>
        <p:nvSpPr>
          <p:cNvPr id="3" name="Lecitina de soja texto 2">
            <a:extLst xmlns:a="http://schemas.openxmlformats.org/drawingml/2006/main">
              <a:ext uri="{FF2B5EF4-FFF2-40B4-BE49-F238E27FC236}">
                <a16:creationId xmlns:a16="http://schemas.microsoft.com/office/drawing/2014/main" id="{6C5DC185-55A4-467D-8AB5-90BEAE81A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Lecitina de soja</a:t>
            </a:r>
          </a:p>
        </p:txBody>
      </p:sp>
      <p:sp>
        <p:nvSpPr>
          <p:cNvPr id="4" name="Lecitina de soja linha 3">
            <a:extLst xmlns:a="http://schemas.openxmlformats.org/drawingml/2006/main">
              <a:ext uri="{FF2B5EF4-FFF2-40B4-BE49-F238E27FC236}">
                <a16:creationId xmlns:a16="http://schemas.microsoft.com/office/drawing/2014/main" id="{F0B4101C-DC3E-4841-B78C-9957A236B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Lecitina de soja texto 4">
            <a:extLst xmlns:a="http://schemas.openxmlformats.org/drawingml/2006/main">
              <a:ext uri="{FF2B5EF4-FFF2-40B4-BE49-F238E27FC236}">
                <a16:creationId xmlns:a16="http://schemas.microsoft.com/office/drawing/2014/main" id="{49293EC2-7E32-47C8-AAF3-50809951D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162050"/>
            <a:ext cx="6798000" cy="3881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Critérios para a consulta</a:t>
            </a:r>
          </a:p>
        </p:txBody>
      </p:sp>
      <p:sp>
        <p:nvSpPr>
          <p:cNvPr id="6" name="Lecitina de soja texto 5">
            <a:extLst xmlns:a="http://schemas.openxmlformats.org/drawingml/2006/main">
              <a:ext uri="{FF2B5EF4-FFF2-40B4-BE49-F238E27FC236}">
                <a16:creationId xmlns:a16="http://schemas.microsoft.com/office/drawing/2014/main" id="{F72208F6-624B-41EC-A24F-7B18F5CFC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695450"/>
            <a:ext cx="679800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avaliação reúne as características do produto e as condições da operação.</a:t>
            </a:r>
          </a:p>
        </p:txBody>
      </p:sp>
      <p:sp>
        <p:nvSpPr>
          <p:cNvPr id="7" name="Lecitina de soja texto 6">
            <a:extLst xmlns:a="http://schemas.openxmlformats.org/drawingml/2006/main">
              <a:ext uri="{FF2B5EF4-FFF2-40B4-BE49-F238E27FC236}">
                <a16:creationId xmlns:a16="http://schemas.microsoft.com/office/drawing/2014/main" id="{C1F9BCD4-1699-4E10-BB58-C4CEA1E0E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051050"/>
            <a:ext cx="24638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AVALIAR</a:t>
            </a:r>
          </a:p>
        </p:txBody>
      </p:sp>
      <p:sp>
        <p:nvSpPr>
          <p:cNvPr id="8" name="Lecitina de soja texto 7">
            <a:extLst xmlns:a="http://schemas.openxmlformats.org/drawingml/2006/main">
              <a:ext uri="{FF2B5EF4-FFF2-40B4-BE49-F238E27FC236}">
                <a16:creationId xmlns:a16="http://schemas.microsoft.com/office/drawing/2014/main" id="{392CA798-A395-43B0-89FA-0C3D93B2B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051050"/>
            <a:ext cx="41183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ORIENTA A AVALIAÇÃO</a:t>
            </a:r>
          </a:p>
        </p:txBody>
      </p:sp>
      <p:sp>
        <p:nvSpPr>
          <p:cNvPr id="9" name="Lecitina de soja linha 8">
            <a:extLst xmlns:a="http://schemas.openxmlformats.org/drawingml/2006/main">
              <a:ext uri="{FF2B5EF4-FFF2-40B4-BE49-F238E27FC236}">
                <a16:creationId xmlns:a16="http://schemas.microsoft.com/office/drawing/2014/main" id="{97300906-B252-4BE4-9A27-AE73FF6D5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2860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0" name="Lecitina de soja texto 9">
            <a:extLst xmlns:a="http://schemas.openxmlformats.org/drawingml/2006/main">
              <a:ext uri="{FF2B5EF4-FFF2-40B4-BE49-F238E27FC236}">
                <a16:creationId xmlns:a16="http://schemas.microsoft.com/office/drawing/2014/main" id="{32F85FF3-DAC1-4850-A4C3-61FD12F01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406650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Função e apresentação</a:t>
            </a:r>
          </a:p>
        </p:txBody>
      </p:sp>
      <p:sp>
        <p:nvSpPr>
          <p:cNvPr id="11" name="Lecitina de soja texto 10">
            <a:extLst xmlns:a="http://schemas.openxmlformats.org/drawingml/2006/main">
              <a:ext uri="{FF2B5EF4-FFF2-40B4-BE49-F238E27FC236}">
                <a16:creationId xmlns:a16="http://schemas.microsoft.com/office/drawing/2014/main" id="{BC7FF10C-B46C-41BF-A2BD-01F5C5210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406650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Definir a aplicação e o formato adequado ao processo.</a:t>
            </a:r>
          </a:p>
        </p:txBody>
      </p:sp>
      <p:sp>
        <p:nvSpPr>
          <p:cNvPr id="12" name="Lecitina de soja linha 11">
            <a:extLst xmlns:a="http://schemas.openxmlformats.org/drawingml/2006/main">
              <a:ext uri="{FF2B5EF4-FFF2-40B4-BE49-F238E27FC236}">
                <a16:creationId xmlns:a16="http://schemas.microsoft.com/office/drawing/2014/main" id="{B10AB786-B465-4F45-A281-A063A03ED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62391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3" name="Lecitina de soja texto 12">
            <a:extLst xmlns:a="http://schemas.openxmlformats.org/drawingml/2006/main">
              <a:ext uri="{FF2B5EF4-FFF2-40B4-BE49-F238E27FC236}">
                <a16:creationId xmlns:a16="http://schemas.microsoft.com/office/drawing/2014/main" id="{BB774224-258A-4930-9F25-EBFDC4CFF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744565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Composição e desempenho</a:t>
            </a:r>
          </a:p>
        </p:txBody>
      </p:sp>
      <p:sp>
        <p:nvSpPr>
          <p:cNvPr id="14" name="Lecitina de soja texto 13">
            <a:extLst xmlns:a="http://schemas.openxmlformats.org/drawingml/2006/main">
              <a:ext uri="{FF2B5EF4-FFF2-40B4-BE49-F238E27FC236}">
                <a16:creationId xmlns:a16="http://schemas.microsoft.com/office/drawing/2014/main" id="{75BEF46D-3FF7-4D4D-AC5C-7FB2C4102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744565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Alinhar ficha técnica, amostra e testes necessários.</a:t>
            </a:r>
          </a:p>
        </p:txBody>
      </p:sp>
      <p:sp>
        <p:nvSpPr>
          <p:cNvPr id="15" name="Lecitina de soja linha 14">
            <a:extLst xmlns:a="http://schemas.openxmlformats.org/drawingml/2006/main">
              <a:ext uri="{FF2B5EF4-FFF2-40B4-BE49-F238E27FC236}">
                <a16:creationId xmlns:a16="http://schemas.microsoft.com/office/drawing/2014/main" id="{5BD744CD-840F-4692-AB89-921F40ED9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96183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6" name="Lecitina de soja texto 15">
            <a:extLst xmlns:a="http://schemas.openxmlformats.org/drawingml/2006/main">
              <a:ext uri="{FF2B5EF4-FFF2-40B4-BE49-F238E27FC236}">
                <a16:creationId xmlns:a16="http://schemas.microsoft.com/office/drawing/2014/main" id="{9357E866-3C9E-4D20-B2BC-BE7E4D349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082481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declarações do ingrediente</a:t>
            </a:r>
          </a:p>
        </p:txBody>
      </p:sp>
      <p:sp>
        <p:nvSpPr>
          <p:cNvPr id="17" name="Lecitina de soja texto 16">
            <a:extLst xmlns:a="http://schemas.openxmlformats.org/drawingml/2006/main">
              <a:ext uri="{FF2B5EF4-FFF2-40B4-BE49-F238E27FC236}">
                <a16:creationId xmlns:a16="http://schemas.microsoft.com/office/drawing/2014/main" id="{D7CD780C-B62B-49C5-80D6-895AFBCC3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082481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Verificar GMO, alergênicos e rastreabilidade quando pertinentes.</a:t>
            </a:r>
          </a:p>
        </p:txBody>
      </p:sp>
      <p:sp>
        <p:nvSpPr>
          <p:cNvPr id="18" name="Lecitina de soja linha 17">
            <a:extLst xmlns:a="http://schemas.openxmlformats.org/drawingml/2006/main">
              <a:ext uri="{FF2B5EF4-FFF2-40B4-BE49-F238E27FC236}">
                <a16:creationId xmlns:a16="http://schemas.microsoft.com/office/drawing/2014/main" id="{C0B04448-57FF-450E-97D0-9400FB232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299746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Lecitina de soja texto 18">
            <a:extLst xmlns:a="http://schemas.openxmlformats.org/drawingml/2006/main">
              <a:ext uri="{FF2B5EF4-FFF2-40B4-BE49-F238E27FC236}">
                <a16:creationId xmlns:a16="http://schemas.microsoft.com/office/drawing/2014/main" id="{F19DA949-9B48-4362-9609-33FF3CEEA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420396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Lote, embalagem e conservação</a:t>
            </a:r>
          </a:p>
        </p:txBody>
      </p:sp>
      <p:sp>
        <p:nvSpPr>
          <p:cNvPr id="20" name="Lecitina de soja texto 19">
            <a:extLst xmlns:a="http://schemas.openxmlformats.org/drawingml/2006/main">
              <a:ext uri="{FF2B5EF4-FFF2-40B4-BE49-F238E27FC236}">
                <a16:creationId xmlns:a16="http://schemas.microsoft.com/office/drawing/2014/main" id="{256F3618-FEE5-4464-AC13-5C476A2C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420396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Adequação ao armazenamento e ao recebimento.</a:t>
            </a:r>
          </a:p>
        </p:txBody>
      </p:sp>
      <p:sp>
        <p:nvSpPr>
          <p:cNvPr id="21" name="Lecitina de soja linha 20">
            <a:extLst xmlns:a="http://schemas.openxmlformats.org/drawingml/2006/main">
              <a:ext uri="{FF2B5EF4-FFF2-40B4-BE49-F238E27FC236}">
                <a16:creationId xmlns:a16="http://schemas.microsoft.com/office/drawing/2014/main" id="{D36657CB-B8B4-42BE-9E10-29AC92637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63766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Lecitina de soja texto 21">
            <a:extLst xmlns:a="http://schemas.openxmlformats.org/drawingml/2006/main">
              <a:ext uri="{FF2B5EF4-FFF2-40B4-BE49-F238E27FC236}">
                <a16:creationId xmlns:a16="http://schemas.microsoft.com/office/drawing/2014/main" id="{D22A52CB-9835-4F7A-9575-A92B012D2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872611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Documentos para análise</a:t>
            </a:r>
          </a:p>
        </p:txBody>
      </p:sp>
      <p:sp>
        <p:nvSpPr>
          <p:cNvPr id="23" name="Lecitina de soja texto 22">
            <a:extLst xmlns:a="http://schemas.openxmlformats.org/drawingml/2006/main">
              <a:ext uri="{FF2B5EF4-FFF2-40B4-BE49-F238E27FC236}">
                <a16:creationId xmlns:a16="http://schemas.microsoft.com/office/drawing/2014/main" id="{45FEEA67-A9B1-4857-B4C2-67F8F6241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Ficha técnica</a:t>
            </a:r>
          </a:p>
        </p:txBody>
      </p:sp>
      <p:sp>
        <p:nvSpPr>
          <p:cNvPr id="24" name="Lecitina de soja texto 23">
            <a:extLst xmlns:a="http://schemas.openxmlformats.org/drawingml/2006/main">
              <a:ext uri="{FF2B5EF4-FFF2-40B4-BE49-F238E27FC236}">
                <a16:creationId xmlns:a16="http://schemas.microsoft.com/office/drawing/2014/main" id="{7420D40F-CAA4-4E79-86D3-8EB62BD77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458335"/>
            <a:ext cx="2122067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Parâmetros, métodos de análise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limites acordados para o produto.</a:t>
            </a:r>
          </a:p>
        </p:txBody>
      </p:sp>
      <p:sp>
        <p:nvSpPr>
          <p:cNvPr id="25" name="Lecitina de soja texto 24">
            <a:extLst xmlns:a="http://schemas.openxmlformats.org/drawingml/2006/main">
              <a:ext uri="{FF2B5EF4-FFF2-40B4-BE49-F238E27FC236}">
                <a16:creationId xmlns:a16="http://schemas.microsoft.com/office/drawing/2014/main" id="{5C78B091-BAA0-4233-9EA7-0985ED656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Laudo do lote</a:t>
            </a:r>
          </a:p>
        </p:txBody>
      </p:sp>
      <p:sp>
        <p:nvSpPr>
          <p:cNvPr id="26" name="Lecitina de soja texto 25">
            <a:extLst xmlns:a="http://schemas.openxmlformats.org/drawingml/2006/main">
              <a:ext uri="{FF2B5EF4-FFF2-40B4-BE49-F238E27FC236}">
                <a16:creationId xmlns:a16="http://schemas.microsoft.com/office/drawing/2014/main" id="{2B0CFD2E-6D5A-4B6E-9A58-B31A08263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458335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Certificado de análise,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do lote e data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avaliação.</a:t>
            </a:r>
          </a:p>
        </p:txBody>
      </p:sp>
      <p:sp>
        <p:nvSpPr>
          <p:cNvPr id="27" name="Lecitina de soja texto 26">
            <a:extLst xmlns:a="http://schemas.openxmlformats.org/drawingml/2006/main">
              <a:ext uri="{FF2B5EF4-FFF2-40B4-BE49-F238E27FC236}">
                <a16:creationId xmlns:a16="http://schemas.microsoft.com/office/drawing/2014/main" id="{65087ED2-C71A-4E58-9ACB-5945451C6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rastreabilidade</a:t>
            </a:r>
          </a:p>
        </p:txBody>
      </p:sp>
      <p:sp>
        <p:nvSpPr>
          <p:cNvPr id="28" name="Lecitina de soja texto 27">
            <a:extLst xmlns:a="http://schemas.openxmlformats.org/drawingml/2006/main">
              <a:ext uri="{FF2B5EF4-FFF2-40B4-BE49-F238E27FC236}">
                <a16:creationId xmlns:a16="http://schemas.microsoft.com/office/drawing/2014/main" id="{F6980910-78F2-4318-8AF1-E71777F2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458335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Produtor, unidade de origem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ao longo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operação.</a:t>
            </a:r>
          </a:p>
        </p:txBody>
      </p:sp>
      <p:sp>
        <p:nvSpPr>
          <p:cNvPr id="29" name="Lecitina de soja linha 28">
            <a:extLst xmlns:a="http://schemas.openxmlformats.org/drawingml/2006/main">
              <a:ext uri="{FF2B5EF4-FFF2-40B4-BE49-F238E27FC236}">
                <a16:creationId xmlns:a16="http://schemas.microsoft.com/office/drawing/2014/main" id="{F594E140-1349-4838-8B59-83DDF5CC6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15048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30" name="Lecitina de soja texto 29">
            <a:extLst xmlns:a="http://schemas.openxmlformats.org/drawingml/2006/main">
              <a:ext uri="{FF2B5EF4-FFF2-40B4-BE49-F238E27FC236}">
                <a16:creationId xmlns:a16="http://schemas.microsoft.com/office/drawing/2014/main" id="{1F0B65D7-6492-412D-B86D-BE7612516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321935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Condições comerciais</a:t>
            </a:r>
          </a:p>
        </p:txBody>
      </p:sp>
      <p:sp>
        <p:nvSpPr>
          <p:cNvPr id="31" name="Lecitina de soja texto 30">
            <a:extLst xmlns:a="http://schemas.openxmlformats.org/drawingml/2006/main">
              <a:ext uri="{FF2B5EF4-FFF2-40B4-BE49-F238E27FC236}">
                <a16:creationId xmlns:a16="http://schemas.microsoft.com/office/drawing/2014/main" id="{1C837346-3BF8-4CE1-AF72-8B33F12AC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Apresentação e volume</a:t>
            </a:r>
          </a:p>
        </p:txBody>
      </p:sp>
      <p:sp>
        <p:nvSpPr>
          <p:cNvPr id="32" name="Lecitina de soja texto 31">
            <a:extLst xmlns:a="http://schemas.openxmlformats.org/drawingml/2006/main">
              <a:ext uri="{FF2B5EF4-FFF2-40B4-BE49-F238E27FC236}">
                <a16:creationId xmlns:a16="http://schemas.microsoft.com/office/drawing/2014/main" id="{66E0E9E3-AE9F-4618-BFB6-14B15B8A8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907659"/>
            <a:ext cx="1537575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Formato necessário,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quantidade e prazo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demanda.</a:t>
            </a:r>
          </a:p>
        </p:txBody>
      </p:sp>
      <p:sp>
        <p:nvSpPr>
          <p:cNvPr id="33" name="Lecitina de soja texto 32">
            <a:extLst xmlns:a="http://schemas.openxmlformats.org/drawingml/2006/main">
              <a:ext uri="{FF2B5EF4-FFF2-40B4-BE49-F238E27FC236}">
                <a16:creationId xmlns:a16="http://schemas.microsoft.com/office/drawing/2014/main" id="{7E5EE114-5FCF-4CD1-BAF5-D6D7D051F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664835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Embalagem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conservação</a:t>
            </a:r>
          </a:p>
        </p:txBody>
      </p:sp>
      <p:sp>
        <p:nvSpPr>
          <p:cNvPr id="34" name="Lecitina de soja texto 33">
            <a:extLst xmlns:a="http://schemas.openxmlformats.org/drawingml/2006/main">
              <a:ext uri="{FF2B5EF4-FFF2-40B4-BE49-F238E27FC236}">
                <a16:creationId xmlns:a16="http://schemas.microsoft.com/office/drawing/2014/main" id="{253E0957-8F79-4A25-A45B-C99B14A58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6061583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Acondicionamento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condições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armazenamento do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ingrediente.</a:t>
            </a:r>
          </a:p>
        </p:txBody>
      </p:sp>
      <p:sp>
        <p:nvSpPr>
          <p:cNvPr id="35" name="Lecitina de soja texto 34">
            <a:extLst xmlns:a="http://schemas.openxmlformats.org/drawingml/2006/main">
              <a:ext uri="{FF2B5EF4-FFF2-40B4-BE49-F238E27FC236}">
                <a16:creationId xmlns:a16="http://schemas.microsoft.com/office/drawing/2014/main" id="{4A1FD98F-9929-44DB-971B-9258E9151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Destino e recebimento</a:t>
            </a:r>
          </a:p>
        </p:txBody>
      </p:sp>
      <p:sp>
        <p:nvSpPr>
          <p:cNvPr id="36" name="Lecitina de soja texto 35">
            <a:extLst xmlns:a="http://schemas.openxmlformats.org/drawingml/2006/main">
              <a:ext uri="{FF2B5EF4-FFF2-40B4-BE49-F238E27FC236}">
                <a16:creationId xmlns:a16="http://schemas.microsoft.com/office/drawing/2014/main" id="{B7E39B58-B93C-4E14-9889-77DD4B0F9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5907659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Origem, destino,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programação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responsabilidades pela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entrega.</a:t>
            </a:r>
          </a:p>
        </p:txBody>
      </p:sp>
      <p:sp>
        <p:nvSpPr>
          <p:cNvPr id="37" name="Lecitina de soja texto 36">
            <a:extLst xmlns:a="http://schemas.openxmlformats.org/drawingml/2006/main">
              <a:ext uri="{FF2B5EF4-FFF2-40B4-BE49-F238E27FC236}">
                <a16:creationId xmlns:a16="http://schemas.microsoft.com/office/drawing/2014/main" id="{A05E9BA9-4576-498C-89C1-8D72CD5CF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Proposta comercial</a:t>
            </a:r>
          </a:p>
        </p:txBody>
      </p:sp>
      <p:sp>
        <p:nvSpPr>
          <p:cNvPr id="38" name="Lecitina de soja texto 37">
            <a:extLst xmlns:a="http://schemas.openxmlformats.org/drawingml/2006/main">
              <a:ext uri="{FF2B5EF4-FFF2-40B4-BE49-F238E27FC236}">
                <a16:creationId xmlns:a16="http://schemas.microsoft.com/office/drawing/2014/main" id="{4DFA9ADD-F1D9-4F7E-A0B3-34AF0D278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907659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Preço, moeda,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pagamento e validade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proposta conforme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 e operação.</a:t>
            </a:r>
          </a:p>
        </p:txBody>
      </p:sp>
      <p:sp>
        <p:nvSpPr>
          <p:cNvPr id="39" name="Lecitina de soja texto 38">
            <a:extLst xmlns:a="http://schemas.openxmlformats.org/drawingml/2006/main">
              <a:ext uri="{FF2B5EF4-FFF2-40B4-BE49-F238E27FC236}">
                <a16:creationId xmlns:a16="http://schemas.microsoft.com/office/drawing/2014/main" id="{49719FF6-FD7F-46C0-8CB4-E090C17BD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899783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demanda</a:t>
            </a:r>
          </a:p>
        </p:txBody>
      </p:sp>
      <p:sp>
        <p:nvSpPr>
          <p:cNvPr id="40" name="Lecitina de soja texto 39">
            <a:extLst xmlns:a="http://schemas.openxmlformats.org/drawingml/2006/main">
              <a:ext uri="{FF2B5EF4-FFF2-40B4-BE49-F238E27FC236}">
                <a16:creationId xmlns:a16="http://schemas.microsoft.com/office/drawing/2014/main" id="{0D27AA76-B859-4104-A028-238C9FA15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134987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aplicação, apresentação, requisitos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homologação, volume, destino e prazo.</a:t>
            </a:r>
          </a:p>
        </p:txBody>
      </p:sp>
      <p:sp>
        <p:nvSpPr>
          <p:cNvPr id="41" name="Lecitina de soja texto 40">
            <a:extLst xmlns:a="http://schemas.openxmlformats.org/drawingml/2006/main">
              <a:ext uri="{FF2B5EF4-FFF2-40B4-BE49-F238E27FC236}">
                <a16:creationId xmlns:a16="http://schemas.microsoft.com/office/drawing/2014/main" id="{7B579283-C480-4967-B644-3F72BF864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899783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oferta</a:t>
            </a:r>
          </a:p>
        </p:txBody>
      </p:sp>
      <p:sp>
        <p:nvSpPr>
          <p:cNvPr id="42" name="Lecitina de soja texto 41">
            <a:extLst xmlns:a="http://schemas.openxmlformats.org/drawingml/2006/main">
              <a:ext uri="{FF2B5EF4-FFF2-40B4-BE49-F238E27FC236}">
                <a16:creationId xmlns:a16="http://schemas.microsoft.com/office/drawing/2014/main" id="{68FCA2B0-D4AC-484B-A97E-F5F363567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7134987"/>
            <a:ext cx="3291050" cy="468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Apresente formato, composição, características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documentadas, origem, lote, embalagem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disponibilidade.</a:t>
            </a:r>
          </a:p>
        </p:txBody>
      </p:sp>
      <p:sp>
        <p:nvSpPr>
          <p:cNvPr id="43" name="Lecitina de soja texto 42">
            <a:extLst xmlns:a="http://schemas.openxmlformats.org/drawingml/2006/main">
              <a:ext uri="{FF2B5EF4-FFF2-40B4-BE49-F238E27FC236}">
                <a16:creationId xmlns:a16="http://schemas.microsoft.com/office/drawing/2014/main" id="{F5496519-F99E-4B25-BA19-F041FFFD6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67875"/>
            <a:ext cx="6798000" cy="28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Material de orientação para consulta comercial. Os requisitos são alinhados com o comprador; características e limites do produto são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confirmados na ficha técnica e nos documentos da oferta ou do lote.</a:t>
            </a:r>
          </a:p>
        </p:txBody>
      </p:sp>
      <p:sp>
        <p:nvSpPr>
          <p:cNvPr id="44" name="Lecitina de soja linha 43">
            <a:extLst xmlns:a="http://schemas.openxmlformats.org/drawingml/2006/main">
              <a:ext uri="{FF2B5EF4-FFF2-40B4-BE49-F238E27FC236}">
                <a16:creationId xmlns:a16="http://schemas.microsoft.com/office/drawing/2014/main" id="{325C3131-51AB-4531-87D4-2BF24E410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45" name="Lecitina de soja texto 44">
            <a:extLst xmlns:a="http://schemas.openxmlformats.org/drawingml/2006/main">
              <a:ext uri="{FF2B5EF4-FFF2-40B4-BE49-F238E27FC236}">
                <a16:creationId xmlns:a16="http://schemas.microsoft.com/office/drawing/2014/main" id="{197B3307-7FE1-45E9-80F3-3355A96E0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46" name="Lecitina de soja texto 45">
            <a:extLst xmlns:a="http://schemas.openxmlformats.org/drawingml/2006/main">
              <a:ext uri="{FF2B5EF4-FFF2-40B4-BE49-F238E27FC236}">
                <a16:creationId xmlns:a16="http://schemas.microsoft.com/office/drawing/2014/main" id="{A4A0EDC0-CF02-4ED9-A73C-5785D4DC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47" name="Lecitina de soja texto 46">
            <a:extLst xmlns:a="http://schemas.openxmlformats.org/drawingml/2006/main">
              <a:ext uri="{FF2B5EF4-FFF2-40B4-BE49-F238E27FC236}">
                <a16:creationId xmlns:a16="http://schemas.microsoft.com/office/drawing/2014/main" id="{8F7224E3-C8C6-4340-BAF4-BB32B0359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2 / 2</a:t>
            </a:r>
          </a:p>
        </p:txBody>
      </p:sp>
    </p:spTree>
    <p:extLst>
      <p:ext uri="{BB962C8B-B14F-4D97-AF65-F5344CB8AC3E}">
        <p14:creationId xmlns:p14="http://schemas.microsoft.com/office/powerpoint/2010/main" val="100570291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B072410-9101-4184-A156-10BB21E362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1118a4c55c4d4b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Etanol texto 1">
            <a:extLst xmlns:a="http://schemas.openxmlformats.org/drawingml/2006/main">
              <a:ext uri="{FF2B5EF4-FFF2-40B4-BE49-F238E27FC236}">
                <a16:creationId xmlns:a16="http://schemas.microsoft.com/office/drawing/2014/main" id="{04B397BA-3622-4F4B-8A40-96CDEA9D5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ENERGIA E INSUMOS</a:t>
            </a:r>
          </a:p>
        </p:txBody>
      </p:sp>
      <p:sp>
        <p:nvSpPr>
          <p:cNvPr id="3" name="Etanol texto 2">
            <a:extLst xmlns:a="http://schemas.openxmlformats.org/drawingml/2006/main">
              <a:ext uri="{FF2B5EF4-FFF2-40B4-BE49-F238E27FC236}">
                <a16:creationId xmlns:a16="http://schemas.microsoft.com/office/drawing/2014/main" id="{A98614CF-B412-4945-8171-657BA6A75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FICHA COMERCIAL DE CONSULTA</a:t>
            </a:r>
          </a:p>
        </p:txBody>
      </p:sp>
      <p:sp>
        <p:nvSpPr>
          <p:cNvPr id="4" name="Etanol linha 3">
            <a:extLst xmlns:a="http://schemas.openxmlformats.org/drawingml/2006/main">
              <a:ext uri="{FF2B5EF4-FFF2-40B4-BE49-F238E27FC236}">
                <a16:creationId xmlns:a16="http://schemas.microsoft.com/office/drawing/2014/main" id="{BD647918-1D26-437B-8B20-A421C1861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Etanol texto 4">
            <a:extLst xmlns:a="http://schemas.openxmlformats.org/drawingml/2006/main">
              <a:ext uri="{FF2B5EF4-FFF2-40B4-BE49-F238E27FC236}">
                <a16:creationId xmlns:a16="http://schemas.microsoft.com/office/drawing/2014/main" id="{877ADBFA-9AA1-4F28-B5B2-50DDAB39C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250950"/>
            <a:ext cx="6798000" cy="5702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9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Etanol</a:t>
            </a:r>
          </a:p>
        </p:txBody>
      </p:sp>
      <p:sp>
        <p:nvSpPr>
          <p:cNvPr id="6" name="Etanol texto 5">
            <a:extLst xmlns:a="http://schemas.openxmlformats.org/drawingml/2006/main">
              <a:ext uri="{FF2B5EF4-FFF2-40B4-BE49-F238E27FC236}">
                <a16:creationId xmlns:a16="http://schemas.microsoft.com/office/drawing/2014/main" id="{E24DA299-BE64-4317-AEA8-21B3ADAEF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987550"/>
            <a:ext cx="6798000" cy="287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Etanol: produto, documentação e entrega alinhados.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050C6F-FBBC-4871-A5F1-E77C917DE5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f53d9592c44060"/>
          <a:srcRect xmlns:a="http://schemas.openxmlformats.org/drawingml/2006/main" l="0" t="18299" r="0" b="1829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1000" y="2743200"/>
            <a:ext cx="6798000" cy="2425700"/>
          </a:xfrm>
          <a:prstGeom xmlns:a="http://schemas.openxmlformats.org/drawingml/2006/main" prst="rect">
            <a:avLst/>
          </a:prstGeom>
        </p:spPr>
      </p:pic>
      <p:sp>
        <p:nvSpPr>
          <p:cNvPr id="8" name="Etanol texto 7">
            <a:extLst xmlns:a="http://schemas.openxmlformats.org/drawingml/2006/main">
              <a:ext uri="{FF2B5EF4-FFF2-40B4-BE49-F238E27FC236}">
                <a16:creationId xmlns:a16="http://schemas.microsoft.com/office/drawing/2014/main" id="{6864BC82-6C9F-4A5D-A501-5D61A5B5C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251450"/>
            <a:ext cx="6798000" cy="143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Fotografia ilustrativa</a:t>
            </a:r>
          </a:p>
        </p:txBody>
      </p:sp>
      <p:sp>
        <p:nvSpPr>
          <p:cNvPr id="9" name="Etanol texto 8">
            <a:extLst xmlns:a="http://schemas.openxmlformats.org/drawingml/2006/main">
              <a:ext uri="{FF2B5EF4-FFF2-40B4-BE49-F238E27FC236}">
                <a16:creationId xmlns:a16="http://schemas.microsoft.com/office/drawing/2014/main" id="{89884DD5-AA2E-4215-87C9-0DA271356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19750"/>
            <a:ext cx="6798000" cy="386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Consultas comerciais de etanol combustível orientadas pela finalidade, documentação de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qualidade e condições da operação.</a:t>
            </a:r>
          </a:p>
        </p:txBody>
      </p:sp>
      <p:sp>
        <p:nvSpPr>
          <p:cNvPr id="10" name="Etanol texto 9">
            <a:extLst xmlns:a="http://schemas.openxmlformats.org/drawingml/2006/main">
              <a:ext uri="{FF2B5EF4-FFF2-40B4-BE49-F238E27FC236}">
                <a16:creationId xmlns:a16="http://schemas.microsoft.com/office/drawing/2014/main" id="{AFAB5775-FAB6-44C7-9249-A857D79D6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496050"/>
            <a:ext cx="42799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LINHAS DE CONSULTA</a:t>
            </a:r>
          </a:p>
        </p:txBody>
      </p:sp>
      <p:sp>
        <p:nvSpPr>
          <p:cNvPr id="11" name="Etanol linha 10">
            <a:extLst xmlns:a="http://schemas.openxmlformats.org/drawingml/2006/main">
              <a:ext uri="{FF2B5EF4-FFF2-40B4-BE49-F238E27FC236}">
                <a16:creationId xmlns:a16="http://schemas.microsoft.com/office/drawing/2014/main" id="{5FB496C4-F110-43BA-B02B-597A3F3CB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743700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2" name="Etanol texto 11">
            <a:extLst xmlns:a="http://schemas.openxmlformats.org/drawingml/2006/main">
              <a:ext uri="{FF2B5EF4-FFF2-40B4-BE49-F238E27FC236}">
                <a16:creationId xmlns:a16="http://schemas.microsoft.com/office/drawing/2014/main" id="{D14120AD-0C55-49DD-A5EF-EF0053F2B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851650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Etanol hidratado combustível</a:t>
            </a:r>
          </a:p>
        </p:txBody>
      </p:sp>
      <p:sp>
        <p:nvSpPr>
          <p:cNvPr id="13" name="Etanol texto 12">
            <a:extLst xmlns:a="http://schemas.openxmlformats.org/drawingml/2006/main">
              <a:ext uri="{FF2B5EF4-FFF2-40B4-BE49-F238E27FC236}">
                <a16:creationId xmlns:a16="http://schemas.microsoft.com/office/drawing/2014/main" id="{49916D63-E49C-41E6-B34A-ED4810E2C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108190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 destinado ao uso como combustível. Avaliar especificação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aplicável e documentação da batelada.</a:t>
            </a:r>
          </a:p>
        </p:txBody>
      </p:sp>
      <p:sp>
        <p:nvSpPr>
          <p:cNvPr id="14" name="Etanol linha 13">
            <a:extLst xmlns:a="http://schemas.openxmlformats.org/drawingml/2006/main">
              <a:ext uri="{FF2B5EF4-FFF2-40B4-BE49-F238E27FC236}">
                <a16:creationId xmlns:a16="http://schemas.microsoft.com/office/drawing/2014/main" id="{B28EF15A-F6D7-4166-8E30-BCF2CE9C8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575499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5" name="Etanol texto 14">
            <a:extLst xmlns:a="http://schemas.openxmlformats.org/drawingml/2006/main">
              <a:ext uri="{FF2B5EF4-FFF2-40B4-BE49-F238E27FC236}">
                <a16:creationId xmlns:a16="http://schemas.microsoft.com/office/drawing/2014/main" id="{34C3829A-26B0-4E5A-99F7-CB8287CC5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683449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Etanol anidro combustível</a:t>
            </a:r>
          </a:p>
        </p:txBody>
      </p:sp>
      <p:sp>
        <p:nvSpPr>
          <p:cNvPr id="16" name="Etanol texto 15">
            <a:extLst xmlns:a="http://schemas.openxmlformats.org/drawingml/2006/main">
              <a:ext uri="{FF2B5EF4-FFF2-40B4-BE49-F238E27FC236}">
                <a16:creationId xmlns:a16="http://schemas.microsoft.com/office/drawing/2014/main" id="{9E5C52E8-E743-4C72-8988-9B16B1E14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939989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 utilizado na composição da gasolina. Qualificar a demanda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 os agentes envolvidos na operação.</a:t>
            </a:r>
          </a:p>
        </p:txBody>
      </p:sp>
      <p:sp>
        <p:nvSpPr>
          <p:cNvPr id="17" name="Etanol texto 16">
            <a:extLst xmlns:a="http://schemas.openxmlformats.org/drawingml/2006/main">
              <a:ext uri="{FF2B5EF4-FFF2-40B4-BE49-F238E27FC236}">
                <a16:creationId xmlns:a16="http://schemas.microsoft.com/office/drawing/2014/main" id="{1CDC1241-C87D-4D0A-9279-694547E29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496050"/>
            <a:ext cx="22006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APLICAÇÕES</a:t>
            </a:r>
          </a:p>
        </p:txBody>
      </p:sp>
      <p:sp>
        <p:nvSpPr>
          <p:cNvPr id="18" name="Etanol linha 17">
            <a:extLst xmlns:a="http://schemas.openxmlformats.org/drawingml/2006/main">
              <a:ext uri="{FF2B5EF4-FFF2-40B4-BE49-F238E27FC236}">
                <a16:creationId xmlns:a16="http://schemas.microsoft.com/office/drawing/2014/main" id="{C40919E3-8C7C-48EE-BB6F-930B9E2C8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743700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Etanol texto 18">
            <a:extLst xmlns:a="http://schemas.openxmlformats.org/drawingml/2006/main">
              <a:ext uri="{FF2B5EF4-FFF2-40B4-BE49-F238E27FC236}">
                <a16:creationId xmlns:a16="http://schemas.microsoft.com/office/drawing/2014/main" id="{D2F80DD5-9A01-44B9-BBAE-159816227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851650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Uso combustível</a:t>
            </a:r>
          </a:p>
        </p:txBody>
      </p:sp>
      <p:sp>
        <p:nvSpPr>
          <p:cNvPr id="20" name="Etanol texto 19">
            <a:extLst xmlns:a="http://schemas.openxmlformats.org/drawingml/2006/main">
              <a:ext uri="{FF2B5EF4-FFF2-40B4-BE49-F238E27FC236}">
                <a16:creationId xmlns:a16="http://schemas.microsoft.com/office/drawing/2014/main" id="{FF6B1E47-48E0-4C8E-BF83-2F43BC52E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102094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Avaliar etanol hidratado com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especificação e documentação da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batelada.</a:t>
            </a:r>
          </a:p>
        </p:txBody>
      </p:sp>
      <p:sp>
        <p:nvSpPr>
          <p:cNvPr id="21" name="Etanol linha 20">
            <a:extLst xmlns:a="http://schemas.openxmlformats.org/drawingml/2006/main">
              <a:ext uri="{FF2B5EF4-FFF2-40B4-BE49-F238E27FC236}">
                <a16:creationId xmlns:a16="http://schemas.microsoft.com/office/drawing/2014/main" id="{680FEFB0-8785-4DD5-8569-718D2B3AD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720584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Etanol texto 21">
            <a:extLst xmlns:a="http://schemas.openxmlformats.org/drawingml/2006/main">
              <a:ext uri="{FF2B5EF4-FFF2-40B4-BE49-F238E27FC236}">
                <a16:creationId xmlns:a16="http://schemas.microsoft.com/office/drawing/2014/main" id="{53824833-BD45-44C6-A2AC-F84215B69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828534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Composição da gasolina</a:t>
            </a:r>
          </a:p>
        </p:txBody>
      </p:sp>
      <p:sp>
        <p:nvSpPr>
          <p:cNvPr id="23" name="Etanol texto 22">
            <a:extLst xmlns:a="http://schemas.openxmlformats.org/drawingml/2006/main">
              <a:ext uri="{FF2B5EF4-FFF2-40B4-BE49-F238E27FC236}">
                <a16:creationId xmlns:a16="http://schemas.microsoft.com/office/drawing/2014/main" id="{6E4BC273-AE85-4073-9D5E-BE49CD1BB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078978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Etanol anidro combustível com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finalidade e agentes da operação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identificados.</a:t>
            </a:r>
          </a:p>
        </p:txBody>
      </p:sp>
      <p:sp>
        <p:nvSpPr>
          <p:cNvPr id="24" name="Etanol linha 23">
            <a:extLst xmlns:a="http://schemas.openxmlformats.org/drawingml/2006/main">
              <a:ext uri="{FF2B5EF4-FFF2-40B4-BE49-F238E27FC236}">
                <a16:creationId xmlns:a16="http://schemas.microsoft.com/office/drawing/2014/main" id="{DB279CCB-EC2E-49C5-A471-2E400C5B1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5" name="Etanol texto 24">
            <a:extLst xmlns:a="http://schemas.openxmlformats.org/drawingml/2006/main">
              <a:ext uri="{FF2B5EF4-FFF2-40B4-BE49-F238E27FC236}">
                <a16:creationId xmlns:a16="http://schemas.microsoft.com/office/drawing/2014/main" id="{DE2F74BB-718E-42CB-9964-DAC31CF86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26" name="Etanol texto 25">
            <a:extLst xmlns:a="http://schemas.openxmlformats.org/drawingml/2006/main">
              <a:ext uri="{FF2B5EF4-FFF2-40B4-BE49-F238E27FC236}">
                <a16:creationId xmlns:a16="http://schemas.microsoft.com/office/drawing/2014/main" id="{69927A4C-AB18-4716-98DC-74B1052DD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27" name="Etanol texto 26">
            <a:extLst xmlns:a="http://schemas.openxmlformats.org/drawingml/2006/main">
              <a:ext uri="{FF2B5EF4-FFF2-40B4-BE49-F238E27FC236}">
                <a16:creationId xmlns:a16="http://schemas.microsoft.com/office/drawing/2014/main" id="{AEB57768-7915-42B4-93BE-0141E11EF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1 / 2</a:t>
            </a:r>
          </a:p>
        </p:txBody>
      </p:sp>
    </p:spTree>
    <p:extLst>
      <p:ext uri="{BB962C8B-B14F-4D97-AF65-F5344CB8AC3E}">
        <p14:creationId xmlns:p14="http://schemas.microsoft.com/office/powerpoint/2010/main" val="34547408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5080CF44-919A-4157-A027-9700391627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b8558c6ab34637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Etanol texto 1">
            <a:extLst xmlns:a="http://schemas.openxmlformats.org/drawingml/2006/main">
              <a:ext uri="{FF2B5EF4-FFF2-40B4-BE49-F238E27FC236}">
                <a16:creationId xmlns:a16="http://schemas.microsoft.com/office/drawing/2014/main" id="{2D883A01-C272-4733-BE43-E5E7D8EE5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ENERGIA E INSUMOS</a:t>
            </a:r>
          </a:p>
        </p:txBody>
      </p:sp>
      <p:sp>
        <p:nvSpPr>
          <p:cNvPr id="3" name="Etanol texto 2">
            <a:extLst xmlns:a="http://schemas.openxmlformats.org/drawingml/2006/main">
              <a:ext uri="{FF2B5EF4-FFF2-40B4-BE49-F238E27FC236}">
                <a16:creationId xmlns:a16="http://schemas.microsoft.com/office/drawing/2014/main" id="{018CFD5D-864A-439C-9CB3-CE2E4FDB5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Etanol</a:t>
            </a:r>
          </a:p>
        </p:txBody>
      </p:sp>
      <p:sp>
        <p:nvSpPr>
          <p:cNvPr id="4" name="Etanol linha 3">
            <a:extLst xmlns:a="http://schemas.openxmlformats.org/drawingml/2006/main">
              <a:ext uri="{FF2B5EF4-FFF2-40B4-BE49-F238E27FC236}">
                <a16:creationId xmlns:a16="http://schemas.microsoft.com/office/drawing/2014/main" id="{0E407ED7-D3B0-4C0B-99BC-49FD818E5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Etanol texto 4">
            <a:extLst xmlns:a="http://schemas.openxmlformats.org/drawingml/2006/main">
              <a:ext uri="{FF2B5EF4-FFF2-40B4-BE49-F238E27FC236}">
                <a16:creationId xmlns:a16="http://schemas.microsoft.com/office/drawing/2014/main" id="{358A5489-17F0-42ED-9E12-95B7FD95C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162050"/>
            <a:ext cx="6798000" cy="3881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Critérios para a consulta</a:t>
            </a:r>
          </a:p>
        </p:txBody>
      </p:sp>
      <p:sp>
        <p:nvSpPr>
          <p:cNvPr id="6" name="Etanol texto 5">
            <a:extLst xmlns:a="http://schemas.openxmlformats.org/drawingml/2006/main">
              <a:ext uri="{FF2B5EF4-FFF2-40B4-BE49-F238E27FC236}">
                <a16:creationId xmlns:a16="http://schemas.microsoft.com/office/drawing/2014/main" id="{AE698E0B-06FB-4FAF-A2D4-E9F3BD58C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695450"/>
            <a:ext cx="679800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avaliação reúne as características do produto e as condições da operação.</a:t>
            </a:r>
          </a:p>
        </p:txBody>
      </p:sp>
      <p:sp>
        <p:nvSpPr>
          <p:cNvPr id="7" name="Etanol texto 6">
            <a:extLst xmlns:a="http://schemas.openxmlformats.org/drawingml/2006/main">
              <a:ext uri="{FF2B5EF4-FFF2-40B4-BE49-F238E27FC236}">
                <a16:creationId xmlns:a16="http://schemas.microsoft.com/office/drawing/2014/main" id="{F6D54DCF-4D87-4EDA-AE9B-507303BE9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051050"/>
            <a:ext cx="24638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AVALIAR</a:t>
            </a:r>
          </a:p>
        </p:txBody>
      </p:sp>
      <p:sp>
        <p:nvSpPr>
          <p:cNvPr id="8" name="Etanol texto 7">
            <a:extLst xmlns:a="http://schemas.openxmlformats.org/drawingml/2006/main">
              <a:ext uri="{FF2B5EF4-FFF2-40B4-BE49-F238E27FC236}">
                <a16:creationId xmlns:a16="http://schemas.microsoft.com/office/drawing/2014/main" id="{B701D3B3-4DD3-44D8-8F06-5D9868826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051050"/>
            <a:ext cx="41183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ORIENTA A AVALIAÇÃO</a:t>
            </a:r>
          </a:p>
        </p:txBody>
      </p:sp>
      <p:sp>
        <p:nvSpPr>
          <p:cNvPr id="9" name="Etanol linha 8">
            <a:extLst xmlns:a="http://schemas.openxmlformats.org/drawingml/2006/main">
              <a:ext uri="{FF2B5EF4-FFF2-40B4-BE49-F238E27FC236}">
                <a16:creationId xmlns:a16="http://schemas.microsoft.com/office/drawing/2014/main" id="{96B1C1CB-5557-489A-B88E-2E31472AC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2860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0" name="Etanol texto 9">
            <a:extLst xmlns:a="http://schemas.openxmlformats.org/drawingml/2006/main">
              <a:ext uri="{FF2B5EF4-FFF2-40B4-BE49-F238E27FC236}">
                <a16:creationId xmlns:a16="http://schemas.microsoft.com/office/drawing/2014/main" id="{41C29B7D-798E-48F8-847A-9E65E7915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406650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Tipo e finalidade</a:t>
            </a:r>
          </a:p>
        </p:txBody>
      </p:sp>
      <p:sp>
        <p:nvSpPr>
          <p:cNvPr id="11" name="Etanol texto 10">
            <a:extLst xmlns:a="http://schemas.openxmlformats.org/drawingml/2006/main">
              <a:ext uri="{FF2B5EF4-FFF2-40B4-BE49-F238E27FC236}">
                <a16:creationId xmlns:a16="http://schemas.microsoft.com/office/drawing/2014/main" id="{CECC1725-E7D8-4D6A-93C5-EA8F9ABB3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406650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Distinguir o produto necessário e a operação comercial.</a:t>
            </a:r>
          </a:p>
        </p:txBody>
      </p:sp>
      <p:sp>
        <p:nvSpPr>
          <p:cNvPr id="12" name="Etanol linha 11">
            <a:extLst xmlns:a="http://schemas.openxmlformats.org/drawingml/2006/main">
              <a:ext uri="{FF2B5EF4-FFF2-40B4-BE49-F238E27FC236}">
                <a16:creationId xmlns:a16="http://schemas.microsoft.com/office/drawing/2014/main" id="{F9240C2A-3808-4901-8F01-FC8C9DF0E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62391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3" name="Etanol texto 12">
            <a:extLst xmlns:a="http://schemas.openxmlformats.org/drawingml/2006/main">
              <a:ext uri="{FF2B5EF4-FFF2-40B4-BE49-F238E27FC236}">
                <a16:creationId xmlns:a16="http://schemas.microsoft.com/office/drawing/2014/main" id="{8B9180DA-B88B-47A4-9043-D497F127E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744565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Certificado da qualidade</a:t>
            </a:r>
          </a:p>
        </p:txBody>
      </p:sp>
      <p:sp>
        <p:nvSpPr>
          <p:cNvPr id="14" name="Etanol texto 13">
            <a:extLst xmlns:a="http://schemas.openxmlformats.org/drawingml/2006/main">
              <a:ext uri="{FF2B5EF4-FFF2-40B4-BE49-F238E27FC236}">
                <a16:creationId xmlns:a16="http://schemas.microsoft.com/office/drawing/2014/main" id="{2E45816B-5570-4B09-881E-4C3552E93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744565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Verificar parâmetros e identificação da batelada.</a:t>
            </a:r>
          </a:p>
        </p:txBody>
      </p:sp>
      <p:sp>
        <p:nvSpPr>
          <p:cNvPr id="15" name="Etanol linha 14">
            <a:extLst xmlns:a="http://schemas.openxmlformats.org/drawingml/2006/main">
              <a:ext uri="{FF2B5EF4-FFF2-40B4-BE49-F238E27FC236}">
                <a16:creationId xmlns:a16="http://schemas.microsoft.com/office/drawing/2014/main" id="{FFE06BB8-8F93-4D83-94BE-EADED68E3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96183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6" name="Etanol texto 15">
            <a:extLst xmlns:a="http://schemas.openxmlformats.org/drawingml/2006/main">
              <a:ext uri="{FF2B5EF4-FFF2-40B4-BE49-F238E27FC236}">
                <a16:creationId xmlns:a16="http://schemas.microsoft.com/office/drawing/2014/main" id="{AF894F32-073F-453E-9E35-6AC22B5FF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082481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agentes envolvidos</a:t>
            </a:r>
          </a:p>
        </p:txBody>
      </p:sp>
      <p:sp>
        <p:nvSpPr>
          <p:cNvPr id="17" name="Etanol texto 16">
            <a:extLst xmlns:a="http://schemas.openxmlformats.org/drawingml/2006/main">
              <a:ext uri="{FF2B5EF4-FFF2-40B4-BE49-F238E27FC236}">
                <a16:creationId xmlns:a16="http://schemas.microsoft.com/office/drawing/2014/main" id="{50829064-B7BA-4B6E-9D4C-FAC6E6748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082481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Confirmar qualificação e enquadramento da operação.</a:t>
            </a:r>
          </a:p>
        </p:txBody>
      </p:sp>
      <p:sp>
        <p:nvSpPr>
          <p:cNvPr id="18" name="Etanol linha 17">
            <a:extLst xmlns:a="http://schemas.openxmlformats.org/drawingml/2006/main">
              <a:ext uri="{FF2B5EF4-FFF2-40B4-BE49-F238E27FC236}">
                <a16:creationId xmlns:a16="http://schemas.microsoft.com/office/drawing/2014/main" id="{579C4292-4210-43E8-BFFF-F2A674280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299746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Etanol texto 18">
            <a:extLst xmlns:a="http://schemas.openxmlformats.org/drawingml/2006/main">
              <a:ext uri="{FF2B5EF4-FFF2-40B4-BE49-F238E27FC236}">
                <a16:creationId xmlns:a16="http://schemas.microsoft.com/office/drawing/2014/main" id="{F4F73A71-B14C-4697-B12C-D9D9523FA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420396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Armazenamento e entrega</a:t>
            </a:r>
          </a:p>
        </p:txBody>
      </p:sp>
      <p:sp>
        <p:nvSpPr>
          <p:cNvPr id="20" name="Etanol texto 19">
            <a:extLst xmlns:a="http://schemas.openxmlformats.org/drawingml/2006/main">
              <a:ext uri="{FF2B5EF4-FFF2-40B4-BE49-F238E27FC236}">
                <a16:creationId xmlns:a16="http://schemas.microsoft.com/office/drawing/2014/main" id="{76EA502E-02F3-4909-8001-0108E5A6D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420396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Alinhar instalações, volume, transporte e janela de recebimento.</a:t>
            </a:r>
          </a:p>
        </p:txBody>
      </p:sp>
      <p:sp>
        <p:nvSpPr>
          <p:cNvPr id="21" name="Etanol linha 20">
            <a:extLst xmlns:a="http://schemas.openxmlformats.org/drawingml/2006/main">
              <a:ext uri="{FF2B5EF4-FFF2-40B4-BE49-F238E27FC236}">
                <a16:creationId xmlns:a16="http://schemas.microsoft.com/office/drawing/2014/main" id="{CA104D97-B49D-409F-8E69-937FB4372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63766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Etanol texto 21">
            <a:extLst xmlns:a="http://schemas.openxmlformats.org/drawingml/2006/main">
              <a:ext uri="{FF2B5EF4-FFF2-40B4-BE49-F238E27FC236}">
                <a16:creationId xmlns:a16="http://schemas.microsoft.com/office/drawing/2014/main" id="{93B0B534-4080-4596-A881-D00C901B5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872611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Documentos para análise</a:t>
            </a:r>
          </a:p>
        </p:txBody>
      </p:sp>
      <p:sp>
        <p:nvSpPr>
          <p:cNvPr id="23" name="Etanol texto 22">
            <a:extLst xmlns:a="http://schemas.openxmlformats.org/drawingml/2006/main">
              <a:ext uri="{FF2B5EF4-FFF2-40B4-BE49-F238E27FC236}">
                <a16:creationId xmlns:a16="http://schemas.microsoft.com/office/drawing/2014/main" id="{00FD4056-3438-471D-9B5C-5EE63D016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Ficha técnica</a:t>
            </a:r>
          </a:p>
        </p:txBody>
      </p:sp>
      <p:sp>
        <p:nvSpPr>
          <p:cNvPr id="24" name="Etanol texto 23">
            <a:extLst xmlns:a="http://schemas.openxmlformats.org/drawingml/2006/main">
              <a:ext uri="{FF2B5EF4-FFF2-40B4-BE49-F238E27FC236}">
                <a16:creationId xmlns:a16="http://schemas.microsoft.com/office/drawing/2014/main" id="{DEED3E3C-D524-41A8-844B-E2E11817F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458335"/>
            <a:ext cx="2122067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Parâmetros, métodos de análise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limites acordados para o produto.</a:t>
            </a:r>
          </a:p>
        </p:txBody>
      </p:sp>
      <p:sp>
        <p:nvSpPr>
          <p:cNvPr id="25" name="Etanol texto 24">
            <a:extLst xmlns:a="http://schemas.openxmlformats.org/drawingml/2006/main">
              <a:ext uri="{FF2B5EF4-FFF2-40B4-BE49-F238E27FC236}">
                <a16:creationId xmlns:a16="http://schemas.microsoft.com/office/drawing/2014/main" id="{9096E2AE-DCE1-4C17-95AE-9BE5FC8E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Laudo do lote</a:t>
            </a:r>
          </a:p>
        </p:txBody>
      </p:sp>
      <p:sp>
        <p:nvSpPr>
          <p:cNvPr id="26" name="Etanol texto 25">
            <a:extLst xmlns:a="http://schemas.openxmlformats.org/drawingml/2006/main">
              <a:ext uri="{FF2B5EF4-FFF2-40B4-BE49-F238E27FC236}">
                <a16:creationId xmlns:a16="http://schemas.microsoft.com/office/drawing/2014/main" id="{0F913DFE-FDD0-4E26-97CE-80707B625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458335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Certificado de análise,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do lote e data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avaliação.</a:t>
            </a:r>
          </a:p>
        </p:txBody>
      </p:sp>
      <p:sp>
        <p:nvSpPr>
          <p:cNvPr id="27" name="Etanol texto 26">
            <a:extLst xmlns:a="http://schemas.openxmlformats.org/drawingml/2006/main">
              <a:ext uri="{FF2B5EF4-FFF2-40B4-BE49-F238E27FC236}">
                <a16:creationId xmlns:a16="http://schemas.microsoft.com/office/drawing/2014/main" id="{477803CD-C2FF-48A0-A3A0-A72F3E85B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rastreabilidade</a:t>
            </a:r>
          </a:p>
        </p:txBody>
      </p:sp>
      <p:sp>
        <p:nvSpPr>
          <p:cNvPr id="28" name="Etanol texto 27">
            <a:extLst xmlns:a="http://schemas.openxmlformats.org/drawingml/2006/main">
              <a:ext uri="{FF2B5EF4-FFF2-40B4-BE49-F238E27FC236}">
                <a16:creationId xmlns:a16="http://schemas.microsoft.com/office/drawing/2014/main" id="{A2BBDB51-DC17-431F-8524-E362B73F5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458335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Produtor, unidade de origem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ao longo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operação.</a:t>
            </a:r>
          </a:p>
        </p:txBody>
      </p:sp>
      <p:sp>
        <p:nvSpPr>
          <p:cNvPr id="29" name="Etanol linha 28">
            <a:extLst xmlns:a="http://schemas.openxmlformats.org/drawingml/2006/main">
              <a:ext uri="{FF2B5EF4-FFF2-40B4-BE49-F238E27FC236}">
                <a16:creationId xmlns:a16="http://schemas.microsoft.com/office/drawing/2014/main" id="{CB304FA0-0746-4AB8-AF7A-27CEF69BB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15048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30" name="Etanol texto 29">
            <a:extLst xmlns:a="http://schemas.openxmlformats.org/drawingml/2006/main">
              <a:ext uri="{FF2B5EF4-FFF2-40B4-BE49-F238E27FC236}">
                <a16:creationId xmlns:a16="http://schemas.microsoft.com/office/drawing/2014/main" id="{29E45C6F-67B2-45FC-A391-B7227202D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321935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Condições comerciais</a:t>
            </a:r>
          </a:p>
        </p:txBody>
      </p:sp>
      <p:sp>
        <p:nvSpPr>
          <p:cNvPr id="31" name="Etanol texto 30">
            <a:extLst xmlns:a="http://schemas.openxmlformats.org/drawingml/2006/main">
              <a:ext uri="{FF2B5EF4-FFF2-40B4-BE49-F238E27FC236}">
                <a16:creationId xmlns:a16="http://schemas.microsoft.com/office/drawing/2014/main" id="{108E898F-C076-423A-A110-263039DAA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Produto e finalidade</a:t>
            </a:r>
          </a:p>
        </p:txBody>
      </p:sp>
      <p:sp>
        <p:nvSpPr>
          <p:cNvPr id="32" name="Etanol texto 31">
            <a:extLst xmlns:a="http://schemas.openxmlformats.org/drawingml/2006/main">
              <a:ext uri="{FF2B5EF4-FFF2-40B4-BE49-F238E27FC236}">
                <a16:creationId xmlns:a16="http://schemas.microsoft.com/office/drawing/2014/main" id="{9223AF1C-D522-468F-AB17-9C8ABAA78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907659"/>
            <a:ext cx="1537575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Tipo de etanol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combustível e agentes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envolvidos na operação.</a:t>
            </a:r>
          </a:p>
        </p:txBody>
      </p:sp>
      <p:sp>
        <p:nvSpPr>
          <p:cNvPr id="33" name="Etanol texto 32">
            <a:extLst xmlns:a="http://schemas.openxmlformats.org/drawingml/2006/main">
              <a:ext uri="{FF2B5EF4-FFF2-40B4-BE49-F238E27FC236}">
                <a16:creationId xmlns:a16="http://schemas.microsoft.com/office/drawing/2014/main" id="{1CDB4913-66AB-4AC5-BFF5-490975651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664835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Volume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disponibilidade</a:t>
            </a:r>
          </a:p>
        </p:txBody>
      </p:sp>
      <p:sp>
        <p:nvSpPr>
          <p:cNvPr id="34" name="Etanol texto 33">
            <a:extLst xmlns:a="http://schemas.openxmlformats.org/drawingml/2006/main">
              <a:ext uri="{FF2B5EF4-FFF2-40B4-BE49-F238E27FC236}">
                <a16:creationId xmlns:a16="http://schemas.microsoft.com/office/drawing/2014/main" id="{2E0829ED-0A54-4C9F-938D-5A6CDC60D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6061583"/>
            <a:ext cx="1537575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Quantidade, origem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janela de retirada ou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entrega.</a:t>
            </a:r>
          </a:p>
        </p:txBody>
      </p:sp>
      <p:sp>
        <p:nvSpPr>
          <p:cNvPr id="35" name="Etanol texto 34">
            <a:extLst xmlns:a="http://schemas.openxmlformats.org/drawingml/2006/main">
              <a:ext uri="{FF2B5EF4-FFF2-40B4-BE49-F238E27FC236}">
                <a16:creationId xmlns:a16="http://schemas.microsoft.com/office/drawing/2014/main" id="{FBD5E33C-4D86-4D43-B40B-350B33B8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5664835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Armazenamento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entrega</a:t>
            </a:r>
          </a:p>
        </p:txBody>
      </p:sp>
      <p:sp>
        <p:nvSpPr>
          <p:cNvPr id="36" name="Etanol texto 35">
            <a:extLst xmlns:a="http://schemas.openxmlformats.org/drawingml/2006/main">
              <a:ext uri="{FF2B5EF4-FFF2-40B4-BE49-F238E27FC236}">
                <a16:creationId xmlns:a16="http://schemas.microsoft.com/office/drawing/2014/main" id="{48293BCC-282C-47A6-9634-E5C409566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061583"/>
            <a:ext cx="1537575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Instalações, transporte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condições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recebimento.</a:t>
            </a:r>
          </a:p>
        </p:txBody>
      </p:sp>
      <p:sp>
        <p:nvSpPr>
          <p:cNvPr id="37" name="Etanol texto 36">
            <a:extLst xmlns:a="http://schemas.openxmlformats.org/drawingml/2006/main">
              <a:ext uri="{FF2B5EF4-FFF2-40B4-BE49-F238E27FC236}">
                <a16:creationId xmlns:a16="http://schemas.microsoft.com/office/drawing/2014/main" id="{6FEAE851-80A9-4C8A-80FA-5B99BDD5B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Proposta comercial</a:t>
            </a:r>
          </a:p>
        </p:txBody>
      </p:sp>
      <p:sp>
        <p:nvSpPr>
          <p:cNvPr id="38" name="Etanol texto 37">
            <a:extLst xmlns:a="http://schemas.openxmlformats.org/drawingml/2006/main">
              <a:ext uri="{FF2B5EF4-FFF2-40B4-BE49-F238E27FC236}">
                <a16:creationId xmlns:a16="http://schemas.microsoft.com/office/drawing/2014/main" id="{EA976B33-8348-496B-A656-3E6669264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907659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Preço, moeda,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pagamento e validade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proposta conforme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 e operação.</a:t>
            </a:r>
          </a:p>
        </p:txBody>
      </p:sp>
      <p:sp>
        <p:nvSpPr>
          <p:cNvPr id="39" name="Etanol texto 38">
            <a:extLst xmlns:a="http://schemas.openxmlformats.org/drawingml/2006/main">
              <a:ext uri="{FF2B5EF4-FFF2-40B4-BE49-F238E27FC236}">
                <a16:creationId xmlns:a16="http://schemas.microsoft.com/office/drawing/2014/main" id="{44CEFDC4-E1FD-4F7F-AB36-B2E98F430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747383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demanda</a:t>
            </a:r>
          </a:p>
        </p:txBody>
      </p:sp>
      <p:sp>
        <p:nvSpPr>
          <p:cNvPr id="40" name="Etanol texto 39">
            <a:extLst xmlns:a="http://schemas.openxmlformats.org/drawingml/2006/main">
              <a:ext uri="{FF2B5EF4-FFF2-40B4-BE49-F238E27FC236}">
                <a16:creationId xmlns:a16="http://schemas.microsoft.com/office/drawing/2014/main" id="{E21A5669-3A5B-4EFF-BB98-36FB36A11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982587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atividade, tipo de etanol, volume, destino,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qualidade exigida e condições de recebimento.</a:t>
            </a:r>
          </a:p>
        </p:txBody>
      </p:sp>
      <p:sp>
        <p:nvSpPr>
          <p:cNvPr id="41" name="Etanol texto 40">
            <a:extLst xmlns:a="http://schemas.openxmlformats.org/drawingml/2006/main">
              <a:ext uri="{FF2B5EF4-FFF2-40B4-BE49-F238E27FC236}">
                <a16:creationId xmlns:a16="http://schemas.microsoft.com/office/drawing/2014/main" id="{59612E14-4406-4984-8B44-194DFD60B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747383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oferta</a:t>
            </a:r>
          </a:p>
        </p:txBody>
      </p:sp>
      <p:sp>
        <p:nvSpPr>
          <p:cNvPr id="42" name="Etanol texto 41">
            <a:extLst xmlns:a="http://schemas.openxmlformats.org/drawingml/2006/main">
              <a:ext uri="{FF2B5EF4-FFF2-40B4-BE49-F238E27FC236}">
                <a16:creationId xmlns:a16="http://schemas.microsoft.com/office/drawing/2014/main" id="{FB2D7928-2361-4B80-9E2D-AFCE210D0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982587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Apresente tipo de etanol, documentos de qualidade,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volume, localização e condições de retirada ou entrega.</a:t>
            </a:r>
          </a:p>
        </p:txBody>
      </p:sp>
      <p:sp>
        <p:nvSpPr>
          <p:cNvPr id="43" name="Etanol texto 42">
            <a:extLst xmlns:a="http://schemas.openxmlformats.org/drawingml/2006/main">
              <a:ext uri="{FF2B5EF4-FFF2-40B4-BE49-F238E27FC236}">
                <a16:creationId xmlns:a16="http://schemas.microsoft.com/office/drawing/2014/main" id="{5A578ACD-7DA3-4EE2-9CC2-7A90BE853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67875"/>
            <a:ext cx="6798000" cy="28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Material de orientação para consulta comercial. Os requisitos são alinhados com o comprador; características e limites do produto são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confirmados na ficha técnica e nos documentos da oferta ou do lote.</a:t>
            </a:r>
          </a:p>
        </p:txBody>
      </p:sp>
      <p:sp>
        <p:nvSpPr>
          <p:cNvPr id="44" name="Etanol linha 43">
            <a:extLst xmlns:a="http://schemas.openxmlformats.org/drawingml/2006/main">
              <a:ext uri="{FF2B5EF4-FFF2-40B4-BE49-F238E27FC236}">
                <a16:creationId xmlns:a16="http://schemas.microsoft.com/office/drawing/2014/main" id="{81833A8B-6378-45B3-9982-669ED425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45" name="Etanol texto 44">
            <a:extLst xmlns:a="http://schemas.openxmlformats.org/drawingml/2006/main">
              <a:ext uri="{FF2B5EF4-FFF2-40B4-BE49-F238E27FC236}">
                <a16:creationId xmlns:a16="http://schemas.microsoft.com/office/drawing/2014/main" id="{574323F3-3A8B-432E-9C24-0815DA18E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46" name="Etanol texto 45">
            <a:extLst xmlns:a="http://schemas.openxmlformats.org/drawingml/2006/main">
              <a:ext uri="{FF2B5EF4-FFF2-40B4-BE49-F238E27FC236}">
                <a16:creationId xmlns:a16="http://schemas.microsoft.com/office/drawing/2014/main" id="{D4C499BD-42F6-448D-9171-C62B8AD4D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47" name="Etanol texto 46">
            <a:extLst xmlns:a="http://schemas.openxmlformats.org/drawingml/2006/main">
              <a:ext uri="{FF2B5EF4-FFF2-40B4-BE49-F238E27FC236}">
                <a16:creationId xmlns:a16="http://schemas.microsoft.com/office/drawing/2014/main" id="{3F06D476-9AED-4320-8DC7-C3E1FAADC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2 / 2</a:t>
            </a:r>
          </a:p>
        </p:txBody>
      </p:sp>
    </p:spTree>
    <p:extLst>
      <p:ext uri="{BB962C8B-B14F-4D97-AF65-F5344CB8AC3E}">
        <p14:creationId xmlns:p14="http://schemas.microsoft.com/office/powerpoint/2010/main" val="50466185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1D46810-79F9-48D1-A980-0DD1893129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a9c94e86624cb3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Diesel texto 1">
            <a:extLst xmlns:a="http://schemas.openxmlformats.org/drawingml/2006/main">
              <a:ext uri="{FF2B5EF4-FFF2-40B4-BE49-F238E27FC236}">
                <a16:creationId xmlns:a16="http://schemas.microsoft.com/office/drawing/2014/main" id="{FA21380A-D435-40B1-A1AB-2309457AA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ENERGIA E INSUMOS</a:t>
            </a:r>
          </a:p>
        </p:txBody>
      </p:sp>
      <p:sp>
        <p:nvSpPr>
          <p:cNvPr id="3" name="Diesel texto 2">
            <a:extLst xmlns:a="http://schemas.openxmlformats.org/drawingml/2006/main">
              <a:ext uri="{FF2B5EF4-FFF2-40B4-BE49-F238E27FC236}">
                <a16:creationId xmlns:a16="http://schemas.microsoft.com/office/drawing/2014/main" id="{7F84FBE7-C91E-4159-8195-B9EECCE4D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FICHA COMERCIAL DE CONSULTA</a:t>
            </a:r>
          </a:p>
        </p:txBody>
      </p:sp>
      <p:sp>
        <p:nvSpPr>
          <p:cNvPr id="4" name="Diesel linha 3">
            <a:extLst xmlns:a="http://schemas.openxmlformats.org/drawingml/2006/main">
              <a:ext uri="{FF2B5EF4-FFF2-40B4-BE49-F238E27FC236}">
                <a16:creationId xmlns:a16="http://schemas.microsoft.com/office/drawing/2014/main" id="{DB94AC47-EA36-4A02-AC68-A1981A5A3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Diesel texto 4">
            <a:extLst xmlns:a="http://schemas.openxmlformats.org/drawingml/2006/main">
              <a:ext uri="{FF2B5EF4-FFF2-40B4-BE49-F238E27FC236}">
                <a16:creationId xmlns:a16="http://schemas.microsoft.com/office/drawing/2014/main" id="{9B575E36-D91C-4E18-9FF9-95D8226FE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250950"/>
            <a:ext cx="6798000" cy="5702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9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Diesel</a:t>
            </a:r>
          </a:p>
        </p:txBody>
      </p:sp>
      <p:sp>
        <p:nvSpPr>
          <p:cNvPr id="6" name="Diesel texto 5">
            <a:extLst xmlns:a="http://schemas.openxmlformats.org/drawingml/2006/main">
              <a:ext uri="{FF2B5EF4-FFF2-40B4-BE49-F238E27FC236}">
                <a16:creationId xmlns:a16="http://schemas.microsoft.com/office/drawing/2014/main" id="{424AA72F-B580-4DF1-969D-E7A68DB33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987550"/>
            <a:ext cx="6798000" cy="287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Diesel para a programação da sua operação.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B75302-3A7A-4B13-BFD8-5D495D954D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cb3dc095c54f53"/>
          <a:srcRect xmlns:a="http://schemas.openxmlformats.org/drawingml/2006/main" l="0" t="18282" r="0" b="182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1000" y="2743200"/>
            <a:ext cx="6798000" cy="2425700"/>
          </a:xfrm>
          <a:prstGeom xmlns:a="http://schemas.openxmlformats.org/drawingml/2006/main" prst="rect">
            <a:avLst/>
          </a:prstGeom>
        </p:spPr>
      </p:pic>
      <p:sp>
        <p:nvSpPr>
          <p:cNvPr id="8" name="Diesel texto 7">
            <a:extLst xmlns:a="http://schemas.openxmlformats.org/drawingml/2006/main">
              <a:ext uri="{FF2B5EF4-FFF2-40B4-BE49-F238E27FC236}">
                <a16:creationId xmlns:a16="http://schemas.microsoft.com/office/drawing/2014/main" id="{40B41425-58A4-444D-8E46-F0886D2E9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251450"/>
            <a:ext cx="6798000" cy="143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Fotografia ilustrativa</a:t>
            </a:r>
          </a:p>
        </p:txBody>
      </p:sp>
      <p:sp>
        <p:nvSpPr>
          <p:cNvPr id="9" name="Diesel texto 8">
            <a:extLst xmlns:a="http://schemas.openxmlformats.org/drawingml/2006/main">
              <a:ext uri="{FF2B5EF4-FFF2-40B4-BE49-F238E27FC236}">
                <a16:creationId xmlns:a16="http://schemas.microsoft.com/office/drawing/2014/main" id="{0C9CF564-1EA9-4213-941D-1C7BD3A31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19750"/>
            <a:ext cx="6798000" cy="386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ponto de partida é o produto necessário, o destino e a frequência de abastecimento. As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condições são avaliadas na consulta.</a:t>
            </a:r>
          </a:p>
        </p:txBody>
      </p:sp>
      <p:sp>
        <p:nvSpPr>
          <p:cNvPr id="10" name="Diesel texto 9">
            <a:extLst xmlns:a="http://schemas.openxmlformats.org/drawingml/2006/main">
              <a:ext uri="{FF2B5EF4-FFF2-40B4-BE49-F238E27FC236}">
                <a16:creationId xmlns:a16="http://schemas.microsoft.com/office/drawing/2014/main" id="{8C9EAF2C-DA83-487B-92DE-9E174EE79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496050"/>
            <a:ext cx="42799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LINHAS DE CONSULTA</a:t>
            </a:r>
          </a:p>
        </p:txBody>
      </p:sp>
      <p:sp>
        <p:nvSpPr>
          <p:cNvPr id="11" name="Diesel linha 10">
            <a:extLst xmlns:a="http://schemas.openxmlformats.org/drawingml/2006/main">
              <a:ext uri="{FF2B5EF4-FFF2-40B4-BE49-F238E27FC236}">
                <a16:creationId xmlns:a16="http://schemas.microsoft.com/office/drawing/2014/main" id="{50600C68-3522-491A-A32C-264637958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743700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2" name="Diesel texto 11">
            <a:extLst xmlns:a="http://schemas.openxmlformats.org/drawingml/2006/main">
              <a:ext uri="{FF2B5EF4-FFF2-40B4-BE49-F238E27FC236}">
                <a16:creationId xmlns:a16="http://schemas.microsoft.com/office/drawing/2014/main" id="{B3BAB8E5-A4BA-499E-80A9-217899136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851650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Óleo diesel</a:t>
            </a:r>
          </a:p>
        </p:txBody>
      </p:sp>
      <p:sp>
        <p:nvSpPr>
          <p:cNvPr id="13" name="Diesel texto 12">
            <a:extLst xmlns:a="http://schemas.openxmlformats.org/drawingml/2006/main">
              <a:ext uri="{FF2B5EF4-FFF2-40B4-BE49-F238E27FC236}">
                <a16:creationId xmlns:a16="http://schemas.microsoft.com/office/drawing/2014/main" id="{672751B9-6A69-4AB7-A71A-C597CA4E8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108190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Tipo e especificação definidos na demanda. Informar aplicação,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características exigidas e condições de recebimento.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99A2FC-70CD-4562-86BF-2AC56C2097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b36e8a8ea14ca6"/>
          <a:srcRect xmlns:a="http://schemas.openxmlformats.org/drawingml/2006/main" l="0" t="22849" r="0" b="228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1000" y="7727899"/>
            <a:ext cx="4279900" cy="1549400"/>
          </a:xfrm>
          <a:prstGeom xmlns:a="http://schemas.openxmlformats.org/drawingml/2006/main" prst="rect">
            <a:avLst/>
          </a:prstGeom>
        </p:spPr>
      </p:pic>
      <p:sp>
        <p:nvSpPr>
          <p:cNvPr id="15" name="Diesel texto 14">
            <a:extLst xmlns:a="http://schemas.openxmlformats.org/drawingml/2006/main">
              <a:ext uri="{FF2B5EF4-FFF2-40B4-BE49-F238E27FC236}">
                <a16:creationId xmlns:a16="http://schemas.microsoft.com/office/drawing/2014/main" id="{D148379D-E2E4-4CD4-8787-6926AE615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347149"/>
            <a:ext cx="4279900" cy="1387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Contexto da operação · fotografia ilustrativa</a:t>
            </a:r>
          </a:p>
        </p:txBody>
      </p:sp>
      <p:sp>
        <p:nvSpPr>
          <p:cNvPr id="16" name="Diesel texto 15">
            <a:extLst xmlns:a="http://schemas.openxmlformats.org/drawingml/2006/main">
              <a:ext uri="{FF2B5EF4-FFF2-40B4-BE49-F238E27FC236}">
                <a16:creationId xmlns:a16="http://schemas.microsoft.com/office/drawing/2014/main" id="{315724AB-0CDA-4F35-A1FC-8DC3C7D14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496050"/>
            <a:ext cx="22006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APLICAÇÕES</a:t>
            </a:r>
          </a:p>
        </p:txBody>
      </p:sp>
      <p:sp>
        <p:nvSpPr>
          <p:cNvPr id="17" name="Diesel linha 16">
            <a:extLst xmlns:a="http://schemas.openxmlformats.org/drawingml/2006/main">
              <a:ext uri="{FF2B5EF4-FFF2-40B4-BE49-F238E27FC236}">
                <a16:creationId xmlns:a16="http://schemas.microsoft.com/office/drawing/2014/main" id="{285C4DE1-B5DF-4704-8900-2083CD23E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743700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8" name="Diesel texto 17">
            <a:extLst xmlns:a="http://schemas.openxmlformats.org/drawingml/2006/main">
              <a:ext uri="{FF2B5EF4-FFF2-40B4-BE49-F238E27FC236}">
                <a16:creationId xmlns:a16="http://schemas.microsoft.com/office/drawing/2014/main" id="{43992752-7563-4D48-9B31-9D26F9979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851650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Operação industrial</a:t>
            </a:r>
          </a:p>
        </p:txBody>
      </p:sp>
      <p:sp>
        <p:nvSpPr>
          <p:cNvPr id="19" name="Diesel texto 18">
            <a:extLst xmlns:a="http://schemas.openxmlformats.org/drawingml/2006/main">
              <a:ext uri="{FF2B5EF4-FFF2-40B4-BE49-F238E27FC236}">
                <a16:creationId xmlns:a16="http://schemas.microsoft.com/office/drawing/2014/main" id="{4D1077B8-A973-4A03-A2EE-E28FB3727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102094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Especificação, volume 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frequência de abastecimento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devem acompanhar o uso.</a:t>
            </a:r>
          </a:p>
        </p:txBody>
      </p:sp>
      <p:sp>
        <p:nvSpPr>
          <p:cNvPr id="20" name="Diesel linha 19">
            <a:extLst xmlns:a="http://schemas.openxmlformats.org/drawingml/2006/main">
              <a:ext uri="{FF2B5EF4-FFF2-40B4-BE49-F238E27FC236}">
                <a16:creationId xmlns:a16="http://schemas.microsoft.com/office/drawing/2014/main" id="{887E0F71-6025-424E-97E0-73C02B8ED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720584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1" name="Diesel texto 20">
            <a:extLst xmlns:a="http://schemas.openxmlformats.org/drawingml/2006/main">
              <a:ext uri="{FF2B5EF4-FFF2-40B4-BE49-F238E27FC236}">
                <a16:creationId xmlns:a16="http://schemas.microsoft.com/office/drawing/2014/main" id="{866C3AA2-3697-4401-AF41-9B1A7FD33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828534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Transporte</a:t>
            </a:r>
          </a:p>
        </p:txBody>
      </p:sp>
      <p:sp>
        <p:nvSpPr>
          <p:cNvPr id="22" name="Diesel texto 21">
            <a:extLst xmlns:a="http://schemas.openxmlformats.org/drawingml/2006/main">
              <a:ext uri="{FF2B5EF4-FFF2-40B4-BE49-F238E27FC236}">
                <a16:creationId xmlns:a16="http://schemas.microsoft.com/office/drawing/2014/main" id="{2BBC3798-CEBC-48DD-B4BA-C6D822A58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078978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necessidade da operação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orienta o produto, o destino e 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programação.</a:t>
            </a:r>
          </a:p>
        </p:txBody>
      </p:sp>
      <p:sp>
        <p:nvSpPr>
          <p:cNvPr id="23" name="Diesel linha 22">
            <a:extLst xmlns:a="http://schemas.openxmlformats.org/drawingml/2006/main">
              <a:ext uri="{FF2B5EF4-FFF2-40B4-BE49-F238E27FC236}">
                <a16:creationId xmlns:a16="http://schemas.microsoft.com/office/drawing/2014/main" id="{C667B61B-271C-42A5-B34C-CE7774CA6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697468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4" name="Diesel texto 23">
            <a:extLst xmlns:a="http://schemas.openxmlformats.org/drawingml/2006/main">
              <a:ext uri="{FF2B5EF4-FFF2-40B4-BE49-F238E27FC236}">
                <a16:creationId xmlns:a16="http://schemas.microsoft.com/office/drawing/2014/main" id="{CAD3C147-5CEC-435E-89F1-74FDCE093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805418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Abastecimento</a:t>
            </a:r>
          </a:p>
        </p:txBody>
      </p:sp>
      <p:sp>
        <p:nvSpPr>
          <p:cNvPr id="25" name="Diesel texto 24">
            <a:extLst xmlns:a="http://schemas.openxmlformats.org/drawingml/2006/main">
              <a:ext uri="{FF2B5EF4-FFF2-40B4-BE49-F238E27FC236}">
                <a16:creationId xmlns:a16="http://schemas.microsoft.com/office/drawing/2014/main" id="{17400AC4-E0C7-47E5-AD77-D047B33C0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9055862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Infraestrutura de recebimento 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armazenagem fazem parte da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consulta.</a:t>
            </a:r>
          </a:p>
        </p:txBody>
      </p:sp>
      <p:sp>
        <p:nvSpPr>
          <p:cNvPr id="26" name="Diesel linha 25">
            <a:extLst xmlns:a="http://schemas.openxmlformats.org/drawingml/2006/main">
              <a:ext uri="{FF2B5EF4-FFF2-40B4-BE49-F238E27FC236}">
                <a16:creationId xmlns:a16="http://schemas.microsoft.com/office/drawing/2014/main" id="{7BC74C81-868A-4367-A169-441936522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7" name="Diesel texto 26">
            <a:extLst xmlns:a="http://schemas.openxmlformats.org/drawingml/2006/main">
              <a:ext uri="{FF2B5EF4-FFF2-40B4-BE49-F238E27FC236}">
                <a16:creationId xmlns:a16="http://schemas.microsoft.com/office/drawing/2014/main" id="{46D748E0-5C2F-4AC3-B770-2313E0F39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28" name="Diesel texto 27">
            <a:extLst xmlns:a="http://schemas.openxmlformats.org/drawingml/2006/main">
              <a:ext uri="{FF2B5EF4-FFF2-40B4-BE49-F238E27FC236}">
                <a16:creationId xmlns:a16="http://schemas.microsoft.com/office/drawing/2014/main" id="{FC9A2AAF-83AE-429B-BBC6-76528F413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29" name="Diesel texto 28">
            <a:extLst xmlns:a="http://schemas.openxmlformats.org/drawingml/2006/main">
              <a:ext uri="{FF2B5EF4-FFF2-40B4-BE49-F238E27FC236}">
                <a16:creationId xmlns:a16="http://schemas.microsoft.com/office/drawing/2014/main" id="{FC48ED99-0A81-436A-B3B4-D941417BC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1 / 2</a:t>
            </a:r>
          </a:p>
        </p:txBody>
      </p:sp>
    </p:spTree>
    <p:extLst>
      <p:ext uri="{BB962C8B-B14F-4D97-AF65-F5344CB8AC3E}">
        <p14:creationId xmlns:p14="http://schemas.microsoft.com/office/powerpoint/2010/main" val="147447954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06DA29C0-36E3-4968-9797-DD6ED0D472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bcfd28ae8042e7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Diesel texto 1">
            <a:extLst xmlns:a="http://schemas.openxmlformats.org/drawingml/2006/main">
              <a:ext uri="{FF2B5EF4-FFF2-40B4-BE49-F238E27FC236}">
                <a16:creationId xmlns:a16="http://schemas.microsoft.com/office/drawing/2014/main" id="{77A1BBB9-7B85-4B0A-BA1C-2F357C0FF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ENERGIA E INSUMOS</a:t>
            </a:r>
          </a:p>
        </p:txBody>
      </p:sp>
      <p:sp>
        <p:nvSpPr>
          <p:cNvPr id="3" name="Diesel texto 2">
            <a:extLst xmlns:a="http://schemas.openxmlformats.org/drawingml/2006/main">
              <a:ext uri="{FF2B5EF4-FFF2-40B4-BE49-F238E27FC236}">
                <a16:creationId xmlns:a16="http://schemas.microsoft.com/office/drawing/2014/main" id="{F8B25AD7-54C2-4521-82C6-D92A7940C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Diesel</a:t>
            </a:r>
          </a:p>
        </p:txBody>
      </p:sp>
      <p:sp>
        <p:nvSpPr>
          <p:cNvPr id="4" name="Diesel linha 3">
            <a:extLst xmlns:a="http://schemas.openxmlformats.org/drawingml/2006/main">
              <a:ext uri="{FF2B5EF4-FFF2-40B4-BE49-F238E27FC236}">
                <a16:creationId xmlns:a16="http://schemas.microsoft.com/office/drawing/2014/main" id="{C7FAEBAC-FCC4-464C-B6A5-3A1E911F8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Diesel texto 4">
            <a:extLst xmlns:a="http://schemas.openxmlformats.org/drawingml/2006/main">
              <a:ext uri="{FF2B5EF4-FFF2-40B4-BE49-F238E27FC236}">
                <a16:creationId xmlns:a16="http://schemas.microsoft.com/office/drawing/2014/main" id="{47210B64-951C-434B-A310-D2589A0A0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162050"/>
            <a:ext cx="6798000" cy="3881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Critérios para a consulta</a:t>
            </a:r>
          </a:p>
        </p:txBody>
      </p:sp>
      <p:sp>
        <p:nvSpPr>
          <p:cNvPr id="6" name="Diesel texto 5">
            <a:extLst xmlns:a="http://schemas.openxmlformats.org/drawingml/2006/main">
              <a:ext uri="{FF2B5EF4-FFF2-40B4-BE49-F238E27FC236}">
                <a16:creationId xmlns:a16="http://schemas.microsoft.com/office/drawing/2014/main" id="{425FA888-42CD-4B29-9504-FAC46BBEC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695450"/>
            <a:ext cx="679800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avaliação reúne as características do produto e as condições da operação.</a:t>
            </a:r>
          </a:p>
        </p:txBody>
      </p:sp>
      <p:sp>
        <p:nvSpPr>
          <p:cNvPr id="7" name="Diesel texto 6">
            <a:extLst xmlns:a="http://schemas.openxmlformats.org/drawingml/2006/main">
              <a:ext uri="{FF2B5EF4-FFF2-40B4-BE49-F238E27FC236}">
                <a16:creationId xmlns:a16="http://schemas.microsoft.com/office/drawing/2014/main" id="{C5AD8FF8-EC9F-4329-92C8-AAA83A28C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051050"/>
            <a:ext cx="24638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AVALIAR</a:t>
            </a:r>
          </a:p>
        </p:txBody>
      </p:sp>
      <p:sp>
        <p:nvSpPr>
          <p:cNvPr id="8" name="Diesel texto 7">
            <a:extLst xmlns:a="http://schemas.openxmlformats.org/drawingml/2006/main">
              <a:ext uri="{FF2B5EF4-FFF2-40B4-BE49-F238E27FC236}">
                <a16:creationId xmlns:a16="http://schemas.microsoft.com/office/drawing/2014/main" id="{2E8D216C-87A1-49C5-A962-D4E22AD65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051050"/>
            <a:ext cx="41183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ORIENTA A AVALIAÇÃO</a:t>
            </a:r>
          </a:p>
        </p:txBody>
      </p:sp>
      <p:sp>
        <p:nvSpPr>
          <p:cNvPr id="9" name="Diesel linha 8">
            <a:extLst xmlns:a="http://schemas.openxmlformats.org/drawingml/2006/main">
              <a:ext uri="{FF2B5EF4-FFF2-40B4-BE49-F238E27FC236}">
                <a16:creationId xmlns:a16="http://schemas.microsoft.com/office/drawing/2014/main" id="{0FCBAE3A-D2C7-4F6B-9463-022B9D1D7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2860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0" name="Diesel texto 9">
            <a:extLst xmlns:a="http://schemas.openxmlformats.org/drawingml/2006/main">
              <a:ext uri="{FF2B5EF4-FFF2-40B4-BE49-F238E27FC236}">
                <a16:creationId xmlns:a16="http://schemas.microsoft.com/office/drawing/2014/main" id="{24B10D47-217C-486B-92E4-FD3CF2F17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406650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Tipo, aplicação e especificação</a:t>
            </a:r>
          </a:p>
        </p:txBody>
      </p:sp>
      <p:sp>
        <p:nvSpPr>
          <p:cNvPr id="11" name="Diesel texto 10">
            <a:extLst xmlns:a="http://schemas.openxmlformats.org/drawingml/2006/main">
              <a:ext uri="{FF2B5EF4-FFF2-40B4-BE49-F238E27FC236}">
                <a16:creationId xmlns:a16="http://schemas.microsoft.com/office/drawing/2014/main" id="{6F2D0DE9-E7A2-49ED-8675-3469B9C4F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406650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Identificar o produto compatível com o uso pretendido.</a:t>
            </a:r>
          </a:p>
        </p:txBody>
      </p:sp>
      <p:sp>
        <p:nvSpPr>
          <p:cNvPr id="12" name="Diesel linha 11">
            <a:extLst xmlns:a="http://schemas.openxmlformats.org/drawingml/2006/main">
              <a:ext uri="{FF2B5EF4-FFF2-40B4-BE49-F238E27FC236}">
                <a16:creationId xmlns:a16="http://schemas.microsoft.com/office/drawing/2014/main" id="{176ACDE4-0DB3-4978-8F8B-FFF667916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62391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3" name="Diesel texto 12">
            <a:extLst xmlns:a="http://schemas.openxmlformats.org/drawingml/2006/main">
              <a:ext uri="{FF2B5EF4-FFF2-40B4-BE49-F238E27FC236}">
                <a16:creationId xmlns:a16="http://schemas.microsoft.com/office/drawing/2014/main" id="{5F20804B-F78E-495E-93CE-89ACE6B35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744565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documentação de qualidade</a:t>
            </a:r>
          </a:p>
        </p:txBody>
      </p:sp>
      <p:sp>
        <p:nvSpPr>
          <p:cNvPr id="14" name="Diesel texto 13">
            <a:extLst xmlns:a="http://schemas.openxmlformats.org/drawingml/2006/main">
              <a:ext uri="{FF2B5EF4-FFF2-40B4-BE49-F238E27FC236}">
                <a16:creationId xmlns:a16="http://schemas.microsoft.com/office/drawing/2014/main" id="{4AC10591-4DDC-4A57-BCB5-09DF4885C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744565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Qualificar fornecedor, lote e conformidade aplicável.</a:t>
            </a:r>
          </a:p>
        </p:txBody>
      </p:sp>
      <p:sp>
        <p:nvSpPr>
          <p:cNvPr id="15" name="Diesel linha 14">
            <a:extLst xmlns:a="http://schemas.openxmlformats.org/drawingml/2006/main">
              <a:ext uri="{FF2B5EF4-FFF2-40B4-BE49-F238E27FC236}">
                <a16:creationId xmlns:a16="http://schemas.microsoft.com/office/drawing/2014/main" id="{0015A66B-459F-4ADC-BE20-3220EBEB1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96183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6" name="Diesel texto 15">
            <a:extLst xmlns:a="http://schemas.openxmlformats.org/drawingml/2006/main">
              <a:ext uri="{FF2B5EF4-FFF2-40B4-BE49-F238E27FC236}">
                <a16:creationId xmlns:a16="http://schemas.microsoft.com/office/drawing/2014/main" id="{9510F00A-32F6-4F76-817C-2F3565DEC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082481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Volume e frequência</a:t>
            </a:r>
          </a:p>
        </p:txBody>
      </p:sp>
      <p:sp>
        <p:nvSpPr>
          <p:cNvPr id="17" name="Diesel texto 16">
            <a:extLst xmlns:a="http://schemas.openxmlformats.org/drawingml/2006/main">
              <a:ext uri="{FF2B5EF4-FFF2-40B4-BE49-F238E27FC236}">
                <a16:creationId xmlns:a16="http://schemas.microsoft.com/office/drawing/2014/main" id="{A89F7DA2-B44B-427E-B62E-404C70AD6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082481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Definir demanda pontual ou programação de fornecimento.</a:t>
            </a:r>
          </a:p>
        </p:txBody>
      </p:sp>
      <p:sp>
        <p:nvSpPr>
          <p:cNvPr id="18" name="Diesel linha 17">
            <a:extLst xmlns:a="http://schemas.openxmlformats.org/drawingml/2006/main">
              <a:ext uri="{FF2B5EF4-FFF2-40B4-BE49-F238E27FC236}">
                <a16:creationId xmlns:a16="http://schemas.microsoft.com/office/drawing/2014/main" id="{66D67445-1332-48DE-9AC9-2A83907CD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299746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Diesel texto 18">
            <a:extLst xmlns:a="http://schemas.openxmlformats.org/drawingml/2006/main">
              <a:ext uri="{FF2B5EF4-FFF2-40B4-BE49-F238E27FC236}">
                <a16:creationId xmlns:a16="http://schemas.microsoft.com/office/drawing/2014/main" id="{A35298F5-B3F9-4B3C-A29E-5B6239178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420396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Destino e infraestrutura</a:t>
            </a:r>
          </a:p>
        </p:txBody>
      </p:sp>
      <p:sp>
        <p:nvSpPr>
          <p:cNvPr id="20" name="Diesel texto 19">
            <a:extLst xmlns:a="http://schemas.openxmlformats.org/drawingml/2006/main">
              <a:ext uri="{FF2B5EF4-FFF2-40B4-BE49-F238E27FC236}">
                <a16:creationId xmlns:a16="http://schemas.microsoft.com/office/drawing/2014/main" id="{0CDC61F5-39D0-4866-B4A2-37AB60D1D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420396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Alinhar recebimento, armazenamento e transporte.</a:t>
            </a:r>
          </a:p>
        </p:txBody>
      </p:sp>
      <p:sp>
        <p:nvSpPr>
          <p:cNvPr id="21" name="Diesel linha 20">
            <a:extLst xmlns:a="http://schemas.openxmlformats.org/drawingml/2006/main">
              <a:ext uri="{FF2B5EF4-FFF2-40B4-BE49-F238E27FC236}">
                <a16:creationId xmlns:a16="http://schemas.microsoft.com/office/drawing/2014/main" id="{DEA1408D-D415-49F0-81B6-C0B88E028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63766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Diesel texto 21">
            <a:extLst xmlns:a="http://schemas.openxmlformats.org/drawingml/2006/main">
              <a:ext uri="{FF2B5EF4-FFF2-40B4-BE49-F238E27FC236}">
                <a16:creationId xmlns:a16="http://schemas.microsoft.com/office/drawing/2014/main" id="{D2476B96-7F73-459C-B880-6106C7D8B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872611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Documentos para análise</a:t>
            </a:r>
          </a:p>
        </p:txBody>
      </p:sp>
      <p:sp>
        <p:nvSpPr>
          <p:cNvPr id="23" name="Diesel texto 22">
            <a:extLst xmlns:a="http://schemas.openxmlformats.org/drawingml/2006/main">
              <a:ext uri="{FF2B5EF4-FFF2-40B4-BE49-F238E27FC236}">
                <a16:creationId xmlns:a16="http://schemas.microsoft.com/office/drawing/2014/main" id="{C8D6F473-70C3-4F83-A814-DDCAF9A87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Ficha técnica</a:t>
            </a:r>
          </a:p>
        </p:txBody>
      </p:sp>
      <p:sp>
        <p:nvSpPr>
          <p:cNvPr id="24" name="Diesel texto 23">
            <a:extLst xmlns:a="http://schemas.openxmlformats.org/drawingml/2006/main">
              <a:ext uri="{FF2B5EF4-FFF2-40B4-BE49-F238E27FC236}">
                <a16:creationId xmlns:a16="http://schemas.microsoft.com/office/drawing/2014/main" id="{8D8C8A43-F9D2-474A-8B6E-33CF9C8B5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458335"/>
            <a:ext cx="2122067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Parâmetros, métodos de análise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limites acordados para o produto.</a:t>
            </a:r>
          </a:p>
        </p:txBody>
      </p:sp>
      <p:sp>
        <p:nvSpPr>
          <p:cNvPr id="25" name="Diesel texto 24">
            <a:extLst xmlns:a="http://schemas.openxmlformats.org/drawingml/2006/main">
              <a:ext uri="{FF2B5EF4-FFF2-40B4-BE49-F238E27FC236}">
                <a16:creationId xmlns:a16="http://schemas.microsoft.com/office/drawing/2014/main" id="{36164BE6-EE5D-4D9B-B534-DE6DC961E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Laudo do lote</a:t>
            </a:r>
          </a:p>
        </p:txBody>
      </p:sp>
      <p:sp>
        <p:nvSpPr>
          <p:cNvPr id="26" name="Diesel texto 25">
            <a:extLst xmlns:a="http://schemas.openxmlformats.org/drawingml/2006/main">
              <a:ext uri="{FF2B5EF4-FFF2-40B4-BE49-F238E27FC236}">
                <a16:creationId xmlns:a16="http://schemas.microsoft.com/office/drawing/2014/main" id="{CEFA1BDA-49CD-4C43-9F83-C146F1680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458335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Certificado de análise,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do lote e data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avaliação.</a:t>
            </a:r>
          </a:p>
        </p:txBody>
      </p:sp>
      <p:sp>
        <p:nvSpPr>
          <p:cNvPr id="27" name="Diesel texto 26">
            <a:extLst xmlns:a="http://schemas.openxmlformats.org/drawingml/2006/main">
              <a:ext uri="{FF2B5EF4-FFF2-40B4-BE49-F238E27FC236}">
                <a16:creationId xmlns:a16="http://schemas.microsoft.com/office/drawing/2014/main" id="{9C28BD8F-B49D-4472-A185-360122D85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215511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 rastreabilidade</a:t>
            </a:r>
          </a:p>
        </p:txBody>
      </p:sp>
      <p:sp>
        <p:nvSpPr>
          <p:cNvPr id="28" name="Diesel texto 27">
            <a:extLst xmlns:a="http://schemas.openxmlformats.org/drawingml/2006/main">
              <a:ext uri="{FF2B5EF4-FFF2-40B4-BE49-F238E27FC236}">
                <a16:creationId xmlns:a16="http://schemas.microsoft.com/office/drawing/2014/main" id="{5D54C3BC-D7CA-40F2-A224-6B7A098B6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458335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Produtor, unidade de origem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ao longo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operação.</a:t>
            </a:r>
          </a:p>
        </p:txBody>
      </p:sp>
      <p:sp>
        <p:nvSpPr>
          <p:cNvPr id="29" name="Diesel linha 28">
            <a:extLst xmlns:a="http://schemas.openxmlformats.org/drawingml/2006/main">
              <a:ext uri="{FF2B5EF4-FFF2-40B4-BE49-F238E27FC236}">
                <a16:creationId xmlns:a16="http://schemas.microsoft.com/office/drawing/2014/main" id="{E10E1027-9FB3-4531-8739-DF8591DF0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15048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30" name="Diesel texto 29">
            <a:extLst xmlns:a="http://schemas.openxmlformats.org/drawingml/2006/main">
              <a:ext uri="{FF2B5EF4-FFF2-40B4-BE49-F238E27FC236}">
                <a16:creationId xmlns:a16="http://schemas.microsoft.com/office/drawing/2014/main" id="{726BE352-0F76-4EB0-927B-C6A3B2611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321935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Condições comerciais</a:t>
            </a:r>
          </a:p>
        </p:txBody>
      </p:sp>
      <p:sp>
        <p:nvSpPr>
          <p:cNvPr id="31" name="Diesel texto 30">
            <a:extLst xmlns:a="http://schemas.openxmlformats.org/drawingml/2006/main">
              <a:ext uri="{FF2B5EF4-FFF2-40B4-BE49-F238E27FC236}">
                <a16:creationId xmlns:a16="http://schemas.microsoft.com/office/drawing/2014/main" id="{DE907CAF-1814-4FA3-BE76-0E596DE75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Produto e aplicação</a:t>
            </a:r>
          </a:p>
        </p:txBody>
      </p:sp>
      <p:sp>
        <p:nvSpPr>
          <p:cNvPr id="32" name="Diesel texto 31">
            <a:extLst xmlns:a="http://schemas.openxmlformats.org/drawingml/2006/main">
              <a:ext uri="{FF2B5EF4-FFF2-40B4-BE49-F238E27FC236}">
                <a16:creationId xmlns:a16="http://schemas.microsoft.com/office/drawing/2014/main" id="{8E524CA8-E7A8-4B42-BA25-7A8C6B04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907659"/>
            <a:ext cx="1537575" cy="33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Tipo e especificação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necessários à operação.</a:t>
            </a:r>
          </a:p>
        </p:txBody>
      </p:sp>
      <p:sp>
        <p:nvSpPr>
          <p:cNvPr id="33" name="Diesel texto 32">
            <a:extLst xmlns:a="http://schemas.openxmlformats.org/drawingml/2006/main">
              <a:ext uri="{FF2B5EF4-FFF2-40B4-BE49-F238E27FC236}">
                <a16:creationId xmlns:a16="http://schemas.microsoft.com/office/drawing/2014/main" id="{8D0E5588-A1B5-4B4C-81F9-C6BF821B9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Volume e frequência</a:t>
            </a:r>
          </a:p>
        </p:txBody>
      </p:sp>
      <p:sp>
        <p:nvSpPr>
          <p:cNvPr id="34" name="Diesel texto 33">
            <a:extLst xmlns:a="http://schemas.openxmlformats.org/drawingml/2006/main">
              <a:ext uri="{FF2B5EF4-FFF2-40B4-BE49-F238E27FC236}">
                <a16:creationId xmlns:a16="http://schemas.microsoft.com/office/drawing/2014/main" id="{AE734DFA-0246-42CB-8814-70C4A7FED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907659"/>
            <a:ext cx="1537575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Quantidade, demanda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pontual ou programação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 abastecimento.</a:t>
            </a:r>
          </a:p>
        </p:txBody>
      </p:sp>
      <p:sp>
        <p:nvSpPr>
          <p:cNvPr id="35" name="Diesel texto 34">
            <a:extLst xmlns:a="http://schemas.openxmlformats.org/drawingml/2006/main">
              <a:ext uri="{FF2B5EF4-FFF2-40B4-BE49-F238E27FC236}">
                <a16:creationId xmlns:a16="http://schemas.microsoft.com/office/drawing/2014/main" id="{885F7B3E-27CD-4036-98B0-527DA31E9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Destino e infraestrutura</a:t>
            </a:r>
          </a:p>
        </p:txBody>
      </p:sp>
      <p:sp>
        <p:nvSpPr>
          <p:cNvPr id="36" name="Diesel texto 35">
            <a:extLst xmlns:a="http://schemas.openxmlformats.org/drawingml/2006/main">
              <a:ext uri="{FF2B5EF4-FFF2-40B4-BE49-F238E27FC236}">
                <a16:creationId xmlns:a16="http://schemas.microsoft.com/office/drawing/2014/main" id="{24F875CB-48AD-4102-AD1C-F851234A4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5907659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Recebimento,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armazenamento,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transporte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responsabilidades.</a:t>
            </a:r>
          </a:p>
        </p:txBody>
      </p:sp>
      <p:sp>
        <p:nvSpPr>
          <p:cNvPr id="37" name="Diesel texto 36">
            <a:extLst xmlns:a="http://schemas.openxmlformats.org/drawingml/2006/main">
              <a:ext uri="{FF2B5EF4-FFF2-40B4-BE49-F238E27FC236}">
                <a16:creationId xmlns:a16="http://schemas.microsoft.com/office/drawing/2014/main" id="{163AA1EF-5D47-4832-B1A0-F6CFDF8AE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664835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Proposta comercial</a:t>
            </a:r>
          </a:p>
        </p:txBody>
      </p:sp>
      <p:sp>
        <p:nvSpPr>
          <p:cNvPr id="38" name="Diesel texto 37">
            <a:extLst xmlns:a="http://schemas.openxmlformats.org/drawingml/2006/main">
              <a:ext uri="{FF2B5EF4-FFF2-40B4-BE49-F238E27FC236}">
                <a16:creationId xmlns:a16="http://schemas.microsoft.com/office/drawing/2014/main" id="{05356F68-0766-4400-BC91-D67994BEA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907659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Preço, moeda,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pagamento e validade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proposta conforme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 e operação.</a:t>
            </a:r>
          </a:p>
        </p:txBody>
      </p:sp>
      <p:sp>
        <p:nvSpPr>
          <p:cNvPr id="39" name="Diesel texto 38">
            <a:extLst xmlns:a="http://schemas.openxmlformats.org/drawingml/2006/main">
              <a:ext uri="{FF2B5EF4-FFF2-40B4-BE49-F238E27FC236}">
                <a16:creationId xmlns:a16="http://schemas.microsoft.com/office/drawing/2014/main" id="{AD57CEE0-F717-43CD-A4ED-AE143F27D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745859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demanda</a:t>
            </a:r>
          </a:p>
        </p:txBody>
      </p:sp>
      <p:sp>
        <p:nvSpPr>
          <p:cNvPr id="40" name="Diesel texto 39">
            <a:extLst xmlns:a="http://schemas.openxmlformats.org/drawingml/2006/main">
              <a:ext uri="{FF2B5EF4-FFF2-40B4-BE49-F238E27FC236}">
                <a16:creationId xmlns:a16="http://schemas.microsoft.com/office/drawing/2014/main" id="{093BF504-7D68-4FFD-8C31-709E7CD29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981063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aplicação, especificação, volume, frequência,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destino e condições de recebimento.</a:t>
            </a:r>
          </a:p>
        </p:txBody>
      </p:sp>
      <p:sp>
        <p:nvSpPr>
          <p:cNvPr id="41" name="Diesel texto 40">
            <a:extLst xmlns:a="http://schemas.openxmlformats.org/drawingml/2006/main">
              <a:ext uri="{FF2B5EF4-FFF2-40B4-BE49-F238E27FC236}">
                <a16:creationId xmlns:a16="http://schemas.microsoft.com/office/drawing/2014/main" id="{8AA89B96-1F26-4DDD-AB24-5B07B8BD9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745859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oferta</a:t>
            </a:r>
          </a:p>
        </p:txBody>
      </p:sp>
      <p:sp>
        <p:nvSpPr>
          <p:cNvPr id="42" name="Diesel texto 41">
            <a:extLst xmlns:a="http://schemas.openxmlformats.org/drawingml/2006/main">
              <a:ext uri="{FF2B5EF4-FFF2-40B4-BE49-F238E27FC236}">
                <a16:creationId xmlns:a16="http://schemas.microsoft.com/office/drawing/2014/main" id="{162D4829-60B7-4B42-9769-B9821225D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981063"/>
            <a:ext cx="3291050" cy="468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Apresente especificação, origem, documentos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qualidade, quantidade, localização e condições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oferta.</a:t>
            </a:r>
          </a:p>
        </p:txBody>
      </p:sp>
      <p:sp>
        <p:nvSpPr>
          <p:cNvPr id="43" name="Diesel texto 42">
            <a:extLst xmlns:a="http://schemas.openxmlformats.org/drawingml/2006/main">
              <a:ext uri="{FF2B5EF4-FFF2-40B4-BE49-F238E27FC236}">
                <a16:creationId xmlns:a16="http://schemas.microsoft.com/office/drawing/2014/main" id="{41784875-3F09-419B-91F9-31A832072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67875"/>
            <a:ext cx="6798000" cy="28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Material de orientação para consulta comercial. Os requisitos são alinhados com o comprador; características e limites do produto são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confirmados na ficha técnica e nos documentos da oferta ou do lote.</a:t>
            </a:r>
          </a:p>
        </p:txBody>
      </p:sp>
      <p:sp>
        <p:nvSpPr>
          <p:cNvPr id="44" name="Diesel linha 43">
            <a:extLst xmlns:a="http://schemas.openxmlformats.org/drawingml/2006/main">
              <a:ext uri="{FF2B5EF4-FFF2-40B4-BE49-F238E27FC236}">
                <a16:creationId xmlns:a16="http://schemas.microsoft.com/office/drawing/2014/main" id="{70F4433A-1996-4DE7-9F3D-74E09E0BE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45" name="Diesel texto 44">
            <a:extLst xmlns:a="http://schemas.openxmlformats.org/drawingml/2006/main">
              <a:ext uri="{FF2B5EF4-FFF2-40B4-BE49-F238E27FC236}">
                <a16:creationId xmlns:a16="http://schemas.microsoft.com/office/drawing/2014/main" id="{D217DFCB-7A93-451A-ACC7-ECA49AFC7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46" name="Diesel texto 45">
            <a:extLst xmlns:a="http://schemas.openxmlformats.org/drawingml/2006/main">
              <a:ext uri="{FF2B5EF4-FFF2-40B4-BE49-F238E27FC236}">
                <a16:creationId xmlns:a16="http://schemas.microsoft.com/office/drawing/2014/main" id="{B59CB995-7B65-4646-AC38-23CBB268C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47" name="Diesel texto 46">
            <a:extLst xmlns:a="http://schemas.openxmlformats.org/drawingml/2006/main">
              <a:ext uri="{FF2B5EF4-FFF2-40B4-BE49-F238E27FC236}">
                <a16:creationId xmlns:a16="http://schemas.microsoft.com/office/drawing/2014/main" id="{3C63947F-F14A-4BD7-AA19-F0DCE4D1D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2 / 2</a:t>
            </a:r>
          </a:p>
        </p:txBody>
      </p:sp>
    </p:spTree>
    <p:extLst>
      <p:ext uri="{BB962C8B-B14F-4D97-AF65-F5344CB8AC3E}">
        <p14:creationId xmlns:p14="http://schemas.microsoft.com/office/powerpoint/2010/main" val="188099262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85845C2-9235-463B-AA84-56274C1E86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858297a48e416f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Álcool industrial texto 1">
            <a:extLst xmlns:a="http://schemas.openxmlformats.org/drawingml/2006/main">
              <a:ext uri="{FF2B5EF4-FFF2-40B4-BE49-F238E27FC236}">
                <a16:creationId xmlns:a16="http://schemas.microsoft.com/office/drawing/2014/main" id="{1355B9E7-7362-45E1-B56B-9E8DD4498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ENERGIA E INSUMOS</a:t>
            </a:r>
          </a:p>
        </p:txBody>
      </p:sp>
      <p:sp>
        <p:nvSpPr>
          <p:cNvPr id="3" name="Álcool industrial texto 2">
            <a:extLst xmlns:a="http://schemas.openxmlformats.org/drawingml/2006/main">
              <a:ext uri="{FF2B5EF4-FFF2-40B4-BE49-F238E27FC236}">
                <a16:creationId xmlns:a16="http://schemas.microsoft.com/office/drawing/2014/main" id="{E533D96F-AA45-42EB-A047-4FB0B69B3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FICHA COMERCIAL DE CONSULTA</a:t>
            </a:r>
          </a:p>
        </p:txBody>
      </p:sp>
      <p:sp>
        <p:nvSpPr>
          <p:cNvPr id="4" name="Álcool industrial linha 3">
            <a:extLst xmlns:a="http://schemas.openxmlformats.org/drawingml/2006/main">
              <a:ext uri="{FF2B5EF4-FFF2-40B4-BE49-F238E27FC236}">
                <a16:creationId xmlns:a16="http://schemas.microsoft.com/office/drawing/2014/main" id="{DC4076AA-0646-4809-AD16-95F9B42F0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Álcool industrial texto 4">
            <a:extLst xmlns:a="http://schemas.openxmlformats.org/drawingml/2006/main">
              <a:ext uri="{FF2B5EF4-FFF2-40B4-BE49-F238E27FC236}">
                <a16:creationId xmlns:a16="http://schemas.microsoft.com/office/drawing/2014/main" id="{72F2BE90-A9C0-48E3-8D3A-048C6E787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250950"/>
            <a:ext cx="6798000" cy="5702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9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Álcool industrial</a:t>
            </a:r>
          </a:p>
        </p:txBody>
      </p:sp>
      <p:sp>
        <p:nvSpPr>
          <p:cNvPr id="6" name="Álcool industrial texto 5">
            <a:extLst xmlns:a="http://schemas.openxmlformats.org/drawingml/2006/main">
              <a:ext uri="{FF2B5EF4-FFF2-40B4-BE49-F238E27FC236}">
                <a16:creationId xmlns:a16="http://schemas.microsoft.com/office/drawing/2014/main" id="{EFC0D24B-993C-4118-8660-16B1A87A9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987550"/>
            <a:ext cx="6798000" cy="287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Álcool industrial conforme as exigências do processo.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37D22B-AB7E-47AC-93AC-C59E9C674B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be9cb84ae74075"/>
          <a:srcRect xmlns:a="http://schemas.openxmlformats.org/drawingml/2006/main" l="0" t="23238" r="0" b="232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1000" y="2743200"/>
            <a:ext cx="6798000" cy="2425700"/>
          </a:xfrm>
          <a:prstGeom xmlns:a="http://schemas.openxmlformats.org/drawingml/2006/main" prst="rect">
            <a:avLst/>
          </a:prstGeom>
        </p:spPr>
      </p:pic>
      <p:sp>
        <p:nvSpPr>
          <p:cNvPr id="8" name="Álcool industrial texto 7">
            <a:extLst xmlns:a="http://schemas.openxmlformats.org/drawingml/2006/main">
              <a:ext uri="{FF2B5EF4-FFF2-40B4-BE49-F238E27FC236}">
                <a16:creationId xmlns:a16="http://schemas.microsoft.com/office/drawing/2014/main" id="{E0D6F1E8-10FC-4ECC-9FFA-5095887EF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251450"/>
            <a:ext cx="6798000" cy="143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Fotografia ilustrativa</a:t>
            </a:r>
          </a:p>
        </p:txBody>
      </p:sp>
      <p:sp>
        <p:nvSpPr>
          <p:cNvPr id="9" name="Álcool industrial texto 8">
            <a:extLst xmlns:a="http://schemas.openxmlformats.org/drawingml/2006/main">
              <a:ext uri="{FF2B5EF4-FFF2-40B4-BE49-F238E27FC236}">
                <a16:creationId xmlns:a16="http://schemas.microsoft.com/office/drawing/2014/main" id="{E7A974C4-3F5D-4893-94A6-5352BC0E7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19750"/>
            <a:ext cx="6798000" cy="386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a aplicação e a especificação necessária. A qualificação do produto considera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composição, documentação e condições de uso.</a:t>
            </a:r>
          </a:p>
        </p:txBody>
      </p:sp>
      <p:sp>
        <p:nvSpPr>
          <p:cNvPr id="10" name="Álcool industrial texto 9">
            <a:extLst xmlns:a="http://schemas.openxmlformats.org/drawingml/2006/main">
              <a:ext uri="{FF2B5EF4-FFF2-40B4-BE49-F238E27FC236}">
                <a16:creationId xmlns:a16="http://schemas.microsoft.com/office/drawing/2014/main" id="{CBD21249-F45F-4D4D-BBCD-F3F3E6D23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496050"/>
            <a:ext cx="42799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LINHAS DE CONSULTA</a:t>
            </a:r>
          </a:p>
        </p:txBody>
      </p:sp>
      <p:sp>
        <p:nvSpPr>
          <p:cNvPr id="11" name="Álcool industrial linha 10">
            <a:extLst xmlns:a="http://schemas.openxmlformats.org/drawingml/2006/main">
              <a:ext uri="{FF2B5EF4-FFF2-40B4-BE49-F238E27FC236}">
                <a16:creationId xmlns:a16="http://schemas.microsoft.com/office/drawing/2014/main" id="{C407722B-5DCC-4467-8059-F5A3CD811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743700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2" name="Álcool industrial texto 11">
            <a:extLst xmlns:a="http://schemas.openxmlformats.org/drawingml/2006/main">
              <a:ext uri="{FF2B5EF4-FFF2-40B4-BE49-F238E27FC236}">
                <a16:creationId xmlns:a16="http://schemas.microsoft.com/office/drawing/2014/main" id="{520E037C-023C-4406-9876-EF547B075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851650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Álcool etílico neutro</a:t>
            </a:r>
          </a:p>
        </p:txBody>
      </p:sp>
      <p:sp>
        <p:nvSpPr>
          <p:cNvPr id="13" name="Álcool industrial texto 12">
            <a:extLst xmlns:a="http://schemas.openxmlformats.org/drawingml/2006/main">
              <a:ext uri="{FF2B5EF4-FFF2-40B4-BE49-F238E27FC236}">
                <a16:creationId xmlns:a16="http://schemas.microsoft.com/office/drawing/2014/main" id="{89CAAE45-1C33-4346-A36E-A5BC80359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108190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 por aplicação e especificação. Confirmar características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 requisitos da finalidade.</a:t>
            </a:r>
          </a:p>
        </p:txBody>
      </p:sp>
      <p:sp>
        <p:nvSpPr>
          <p:cNvPr id="14" name="Álcool industrial linha 13">
            <a:extLst xmlns:a="http://schemas.openxmlformats.org/drawingml/2006/main">
              <a:ext uri="{FF2B5EF4-FFF2-40B4-BE49-F238E27FC236}">
                <a16:creationId xmlns:a16="http://schemas.microsoft.com/office/drawing/2014/main" id="{E1943879-D2AB-4F0B-B5A0-920B47D7E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575499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5" name="Álcool industrial texto 14">
            <a:extLst xmlns:a="http://schemas.openxmlformats.org/drawingml/2006/main">
              <a:ext uri="{FF2B5EF4-FFF2-40B4-BE49-F238E27FC236}">
                <a16:creationId xmlns:a16="http://schemas.microsoft.com/office/drawing/2014/main" id="{77FAA422-978B-4FC7-9B82-11E8D8F7F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683449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Álcool extra neutro</a:t>
            </a:r>
          </a:p>
        </p:txBody>
      </p:sp>
      <p:sp>
        <p:nvSpPr>
          <p:cNvPr id="16" name="Álcool industrial texto 15">
            <a:extLst xmlns:a="http://schemas.openxmlformats.org/drawingml/2006/main">
              <a:ext uri="{FF2B5EF4-FFF2-40B4-BE49-F238E27FC236}">
                <a16:creationId xmlns:a16="http://schemas.microsoft.com/office/drawing/2014/main" id="{E6A4297E-CF45-4706-B4D1-1A977EFF3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939989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 por exigências de qualidade. O nome comercial precisa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ser complementado pela ficha técnica.</a:t>
            </a:r>
          </a:p>
        </p:txBody>
      </p:sp>
      <p:sp>
        <p:nvSpPr>
          <p:cNvPr id="17" name="Álcool industrial linha 16">
            <a:extLst xmlns:a="http://schemas.openxmlformats.org/drawingml/2006/main">
              <a:ext uri="{FF2B5EF4-FFF2-40B4-BE49-F238E27FC236}">
                <a16:creationId xmlns:a16="http://schemas.microsoft.com/office/drawing/2014/main" id="{82FB1535-77F0-4DD2-A1F0-0F0AC0B83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407298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8" name="Álcool industrial texto 17">
            <a:extLst xmlns:a="http://schemas.openxmlformats.org/drawingml/2006/main">
              <a:ext uri="{FF2B5EF4-FFF2-40B4-BE49-F238E27FC236}">
                <a16:creationId xmlns:a16="http://schemas.microsoft.com/office/drawing/2014/main" id="{4248691F-E921-41E3-875C-61CA7C697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515248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Álcool hidratado industrial</a:t>
            </a:r>
          </a:p>
        </p:txBody>
      </p:sp>
      <p:sp>
        <p:nvSpPr>
          <p:cNvPr id="19" name="Álcool industrial texto 18">
            <a:extLst xmlns:a="http://schemas.openxmlformats.org/drawingml/2006/main">
              <a:ext uri="{FF2B5EF4-FFF2-40B4-BE49-F238E27FC236}">
                <a16:creationId xmlns:a16="http://schemas.microsoft.com/office/drawing/2014/main" id="{D3D67EA3-9CA5-4860-AC43-BEFCA6DDD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771788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 por graduação e uso pretendido. Confirmar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concentração, impurezas e condições de recebimento.</a:t>
            </a:r>
          </a:p>
        </p:txBody>
      </p:sp>
      <p:sp>
        <p:nvSpPr>
          <p:cNvPr id="20" name="Álcool industrial texto 19">
            <a:extLst xmlns:a="http://schemas.openxmlformats.org/drawingml/2006/main">
              <a:ext uri="{FF2B5EF4-FFF2-40B4-BE49-F238E27FC236}">
                <a16:creationId xmlns:a16="http://schemas.microsoft.com/office/drawing/2014/main" id="{3232204D-55FE-403A-A12D-D8A272FD0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496050"/>
            <a:ext cx="22006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APLICAÇÕES</a:t>
            </a:r>
          </a:p>
        </p:txBody>
      </p:sp>
      <p:sp>
        <p:nvSpPr>
          <p:cNvPr id="21" name="Álcool industrial linha 20">
            <a:extLst xmlns:a="http://schemas.openxmlformats.org/drawingml/2006/main">
              <a:ext uri="{FF2B5EF4-FFF2-40B4-BE49-F238E27FC236}">
                <a16:creationId xmlns:a16="http://schemas.microsoft.com/office/drawing/2014/main" id="{A79487E2-FEA9-4041-9C2D-BCD0503F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743700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Álcool industrial texto 21">
            <a:extLst xmlns:a="http://schemas.openxmlformats.org/drawingml/2006/main">
              <a:ext uri="{FF2B5EF4-FFF2-40B4-BE49-F238E27FC236}">
                <a16:creationId xmlns:a16="http://schemas.microsoft.com/office/drawing/2014/main" id="{CBCA9432-0877-4CFF-852F-D8440366A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851650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Processos industriais</a:t>
            </a:r>
          </a:p>
        </p:txBody>
      </p:sp>
      <p:sp>
        <p:nvSpPr>
          <p:cNvPr id="23" name="Álcool industrial texto 22">
            <a:extLst xmlns:a="http://schemas.openxmlformats.org/drawingml/2006/main">
              <a:ext uri="{FF2B5EF4-FFF2-40B4-BE49-F238E27FC236}">
                <a16:creationId xmlns:a16="http://schemas.microsoft.com/office/drawing/2014/main" id="{DBF189B1-627A-4943-A32F-4C4B17AF4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102094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a indústria, o uso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pretendido e as exigências de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composição e documentação.</a:t>
            </a:r>
          </a:p>
        </p:txBody>
      </p:sp>
      <p:sp>
        <p:nvSpPr>
          <p:cNvPr id="24" name="Álcool industrial linha 23">
            <a:extLst xmlns:a="http://schemas.openxmlformats.org/drawingml/2006/main">
              <a:ext uri="{FF2B5EF4-FFF2-40B4-BE49-F238E27FC236}">
                <a16:creationId xmlns:a16="http://schemas.microsoft.com/office/drawing/2014/main" id="{27035F73-1C81-4E6F-B266-8A80980E5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5" name="Álcool industrial texto 24">
            <a:extLst xmlns:a="http://schemas.openxmlformats.org/drawingml/2006/main">
              <a:ext uri="{FF2B5EF4-FFF2-40B4-BE49-F238E27FC236}">
                <a16:creationId xmlns:a16="http://schemas.microsoft.com/office/drawing/2014/main" id="{EAD02168-B541-49B9-A88C-41ECC54EC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26" name="Álcool industrial texto 25">
            <a:extLst xmlns:a="http://schemas.openxmlformats.org/drawingml/2006/main">
              <a:ext uri="{FF2B5EF4-FFF2-40B4-BE49-F238E27FC236}">
                <a16:creationId xmlns:a16="http://schemas.microsoft.com/office/drawing/2014/main" id="{C07BBC7C-E5DE-461C-91D4-596E9B58F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27" name="Álcool industrial texto 26">
            <a:extLst xmlns:a="http://schemas.openxmlformats.org/drawingml/2006/main">
              <a:ext uri="{FF2B5EF4-FFF2-40B4-BE49-F238E27FC236}">
                <a16:creationId xmlns:a16="http://schemas.microsoft.com/office/drawing/2014/main" id="{02E7AB1D-FB4E-4448-90E5-F5DFEE92D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1 / 2</a:t>
            </a:r>
          </a:p>
        </p:txBody>
      </p:sp>
    </p:spTree>
    <p:extLst>
      <p:ext uri="{BB962C8B-B14F-4D97-AF65-F5344CB8AC3E}">
        <p14:creationId xmlns:p14="http://schemas.microsoft.com/office/powerpoint/2010/main" val="69986204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8F7E9F02-7FFB-4666-8294-3E0DE7EECD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53dc3a213b451c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Álcool industrial texto 1">
            <a:extLst xmlns:a="http://schemas.openxmlformats.org/drawingml/2006/main">
              <a:ext uri="{FF2B5EF4-FFF2-40B4-BE49-F238E27FC236}">
                <a16:creationId xmlns:a16="http://schemas.microsoft.com/office/drawing/2014/main" id="{A8FB89F5-0F8B-42D9-B934-0775992D1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ENERGIA E INSUMOS</a:t>
            </a:r>
          </a:p>
        </p:txBody>
      </p:sp>
      <p:sp>
        <p:nvSpPr>
          <p:cNvPr id="3" name="Álcool industrial texto 2">
            <a:extLst xmlns:a="http://schemas.openxmlformats.org/drawingml/2006/main">
              <a:ext uri="{FF2B5EF4-FFF2-40B4-BE49-F238E27FC236}">
                <a16:creationId xmlns:a16="http://schemas.microsoft.com/office/drawing/2014/main" id="{0E735B99-8B4C-42C4-AC6A-B1C0F1CE3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Álcool industrial</a:t>
            </a:r>
          </a:p>
        </p:txBody>
      </p:sp>
      <p:sp>
        <p:nvSpPr>
          <p:cNvPr id="4" name="Álcool industrial linha 3">
            <a:extLst xmlns:a="http://schemas.openxmlformats.org/drawingml/2006/main">
              <a:ext uri="{FF2B5EF4-FFF2-40B4-BE49-F238E27FC236}">
                <a16:creationId xmlns:a16="http://schemas.microsoft.com/office/drawing/2014/main" id="{C4A609CC-4922-44CE-8104-732A5068A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Álcool industrial texto 4">
            <a:extLst xmlns:a="http://schemas.openxmlformats.org/drawingml/2006/main">
              <a:ext uri="{FF2B5EF4-FFF2-40B4-BE49-F238E27FC236}">
                <a16:creationId xmlns:a16="http://schemas.microsoft.com/office/drawing/2014/main" id="{619510FA-590B-4B44-9B49-9FF7F7A47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162050"/>
            <a:ext cx="6798000" cy="3881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Critérios para a consulta</a:t>
            </a:r>
          </a:p>
        </p:txBody>
      </p:sp>
      <p:sp>
        <p:nvSpPr>
          <p:cNvPr id="6" name="Álcool industrial texto 5">
            <a:extLst xmlns:a="http://schemas.openxmlformats.org/drawingml/2006/main">
              <a:ext uri="{FF2B5EF4-FFF2-40B4-BE49-F238E27FC236}">
                <a16:creationId xmlns:a16="http://schemas.microsoft.com/office/drawing/2014/main" id="{F12B2556-B7B2-4A18-BC04-1AE60F969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695450"/>
            <a:ext cx="679800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avaliação reúne as características do produto e as condições da operação.</a:t>
            </a:r>
          </a:p>
        </p:txBody>
      </p:sp>
      <p:sp>
        <p:nvSpPr>
          <p:cNvPr id="7" name="Álcool industrial texto 6">
            <a:extLst xmlns:a="http://schemas.openxmlformats.org/drawingml/2006/main">
              <a:ext uri="{FF2B5EF4-FFF2-40B4-BE49-F238E27FC236}">
                <a16:creationId xmlns:a16="http://schemas.microsoft.com/office/drawing/2014/main" id="{3367ED76-7CE6-4380-A318-A5E579785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051050"/>
            <a:ext cx="24638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AVALIAR</a:t>
            </a:r>
          </a:p>
        </p:txBody>
      </p:sp>
      <p:sp>
        <p:nvSpPr>
          <p:cNvPr id="8" name="Álcool industrial texto 7">
            <a:extLst xmlns:a="http://schemas.openxmlformats.org/drawingml/2006/main">
              <a:ext uri="{FF2B5EF4-FFF2-40B4-BE49-F238E27FC236}">
                <a16:creationId xmlns:a16="http://schemas.microsoft.com/office/drawing/2014/main" id="{A2A708F7-27D8-4154-969F-8260B6895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051050"/>
            <a:ext cx="41183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ORIENTA A AVALIAÇÃO</a:t>
            </a:r>
          </a:p>
        </p:txBody>
      </p:sp>
      <p:sp>
        <p:nvSpPr>
          <p:cNvPr id="9" name="Álcool industrial linha 8">
            <a:extLst xmlns:a="http://schemas.openxmlformats.org/drawingml/2006/main">
              <a:ext uri="{FF2B5EF4-FFF2-40B4-BE49-F238E27FC236}">
                <a16:creationId xmlns:a16="http://schemas.microsoft.com/office/drawing/2014/main" id="{3B8325F8-F162-4DFC-8652-00EBBE1BE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2860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0" name="Álcool industrial texto 9">
            <a:extLst xmlns:a="http://schemas.openxmlformats.org/drawingml/2006/main">
              <a:ext uri="{FF2B5EF4-FFF2-40B4-BE49-F238E27FC236}">
                <a16:creationId xmlns:a16="http://schemas.microsoft.com/office/drawing/2014/main" id="{73C2DE3E-C0B6-44C3-8E06-C63FE2445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406650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Teor alcoólico e unidade de medida</a:t>
            </a:r>
          </a:p>
        </p:txBody>
      </p:sp>
      <p:sp>
        <p:nvSpPr>
          <p:cNvPr id="11" name="Álcool industrial texto 10">
            <a:extLst xmlns:a="http://schemas.openxmlformats.org/drawingml/2006/main">
              <a:ext uri="{FF2B5EF4-FFF2-40B4-BE49-F238E27FC236}">
                <a16:creationId xmlns:a16="http://schemas.microsoft.com/office/drawing/2014/main" id="{C9EB96EA-780C-4B12-8883-C6F8DB687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406650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Comparar a concentração e a referência utilizadas no laudo.</a:t>
            </a:r>
          </a:p>
        </p:txBody>
      </p:sp>
      <p:sp>
        <p:nvSpPr>
          <p:cNvPr id="12" name="Álcool industrial linha 11">
            <a:extLst xmlns:a="http://schemas.openxmlformats.org/drawingml/2006/main">
              <a:ext uri="{FF2B5EF4-FFF2-40B4-BE49-F238E27FC236}">
                <a16:creationId xmlns:a16="http://schemas.microsoft.com/office/drawing/2014/main" id="{B9074983-5516-45F3-A5B5-924CC9954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62391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3" name="Álcool industrial texto 12">
            <a:extLst xmlns:a="http://schemas.openxmlformats.org/drawingml/2006/main">
              <a:ext uri="{FF2B5EF4-FFF2-40B4-BE49-F238E27FC236}">
                <a16:creationId xmlns:a16="http://schemas.microsoft.com/office/drawing/2014/main" id="{723D28D2-388C-434F-9649-94A186390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744565"/>
            <a:ext cx="2463800" cy="345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Impurezas e características</a:t>
            </a:r>
          </a:p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sensoriais</a:t>
            </a:r>
          </a:p>
        </p:txBody>
      </p:sp>
      <p:sp>
        <p:nvSpPr>
          <p:cNvPr id="14" name="Álcool industrial texto 13">
            <a:extLst xmlns:a="http://schemas.openxmlformats.org/drawingml/2006/main">
              <a:ext uri="{FF2B5EF4-FFF2-40B4-BE49-F238E27FC236}">
                <a16:creationId xmlns:a16="http://schemas.microsoft.com/office/drawing/2014/main" id="{F5BA8FB3-B31C-4C2A-90BD-0482331E7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744565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Definir os ensaios exigidos pela aplicação.</a:t>
            </a:r>
          </a:p>
        </p:txBody>
      </p:sp>
      <p:sp>
        <p:nvSpPr>
          <p:cNvPr id="15" name="Álcool industrial linha 14">
            <a:extLst xmlns:a="http://schemas.openxmlformats.org/drawingml/2006/main">
              <a:ext uri="{FF2B5EF4-FFF2-40B4-BE49-F238E27FC236}">
                <a16:creationId xmlns:a16="http://schemas.microsoft.com/office/drawing/2014/main" id="{FC482628-4B34-4629-9703-58C6FF81A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121946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6" name="Álcool industrial texto 15">
            <a:extLst xmlns:a="http://schemas.openxmlformats.org/drawingml/2006/main">
              <a:ext uri="{FF2B5EF4-FFF2-40B4-BE49-F238E27FC236}">
                <a16:creationId xmlns:a16="http://schemas.microsoft.com/office/drawing/2014/main" id="{1F9AC707-F769-48F4-9FD4-DA89312B8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242596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Finalidade e documentação</a:t>
            </a:r>
          </a:p>
        </p:txBody>
      </p:sp>
      <p:sp>
        <p:nvSpPr>
          <p:cNvPr id="17" name="Álcool industrial texto 16">
            <a:extLst xmlns:a="http://schemas.openxmlformats.org/drawingml/2006/main">
              <a:ext uri="{FF2B5EF4-FFF2-40B4-BE49-F238E27FC236}">
                <a16:creationId xmlns:a16="http://schemas.microsoft.com/office/drawing/2014/main" id="{3313CCAA-3F4A-44DA-9FFF-B521BDC94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242596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Verificar adequação ao uso declarado e requisitos do comprador.</a:t>
            </a:r>
          </a:p>
        </p:txBody>
      </p:sp>
      <p:sp>
        <p:nvSpPr>
          <p:cNvPr id="18" name="Álcool industrial linha 17">
            <a:extLst xmlns:a="http://schemas.openxmlformats.org/drawingml/2006/main">
              <a:ext uri="{FF2B5EF4-FFF2-40B4-BE49-F238E27FC236}">
                <a16:creationId xmlns:a16="http://schemas.microsoft.com/office/drawing/2014/main" id="{FB16B600-4AAB-4375-84D9-7CFF9C917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45986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Álcool industrial texto 18">
            <a:extLst xmlns:a="http://schemas.openxmlformats.org/drawingml/2006/main">
              <a:ext uri="{FF2B5EF4-FFF2-40B4-BE49-F238E27FC236}">
                <a16:creationId xmlns:a16="http://schemas.microsoft.com/office/drawing/2014/main" id="{DDA62F07-040F-4B23-9823-C3436DD03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580511"/>
            <a:ext cx="2463800" cy="345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Ficha de segurança e</a:t>
            </a:r>
          </a:p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acondicionamento</a:t>
            </a:r>
          </a:p>
        </p:txBody>
      </p:sp>
      <p:sp>
        <p:nvSpPr>
          <p:cNvPr id="20" name="Álcool industrial texto 19">
            <a:extLst xmlns:a="http://schemas.openxmlformats.org/drawingml/2006/main">
              <a:ext uri="{FF2B5EF4-FFF2-40B4-BE49-F238E27FC236}">
                <a16:creationId xmlns:a16="http://schemas.microsoft.com/office/drawing/2014/main" id="{64CE5780-FA8B-45E2-A4DC-E6E264174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580511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Avaliar manuseio, transporte e armazenagem.</a:t>
            </a:r>
          </a:p>
        </p:txBody>
      </p:sp>
      <p:sp>
        <p:nvSpPr>
          <p:cNvPr id="21" name="Álcool industrial linha 20">
            <a:extLst xmlns:a="http://schemas.openxmlformats.org/drawingml/2006/main">
              <a:ext uri="{FF2B5EF4-FFF2-40B4-BE49-F238E27FC236}">
                <a16:creationId xmlns:a16="http://schemas.microsoft.com/office/drawing/2014/main" id="{72CC0956-5AB0-419D-906A-954759E16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957892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Álcool industrial texto 21">
            <a:extLst xmlns:a="http://schemas.openxmlformats.org/drawingml/2006/main">
              <a:ext uri="{FF2B5EF4-FFF2-40B4-BE49-F238E27FC236}">
                <a16:creationId xmlns:a16="http://schemas.microsoft.com/office/drawing/2014/main" id="{3CB009A8-A985-4C3B-9311-ADBFE37DB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192841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Documentos para análise</a:t>
            </a:r>
          </a:p>
        </p:txBody>
      </p:sp>
      <p:sp>
        <p:nvSpPr>
          <p:cNvPr id="23" name="Álcool industrial texto 22">
            <a:extLst xmlns:a="http://schemas.openxmlformats.org/drawingml/2006/main">
              <a:ext uri="{FF2B5EF4-FFF2-40B4-BE49-F238E27FC236}">
                <a16:creationId xmlns:a16="http://schemas.microsoft.com/office/drawing/2014/main" id="{636C5F90-148F-4C6A-8902-4FC78F553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535741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Ficha técnica</a:t>
            </a:r>
          </a:p>
        </p:txBody>
      </p:sp>
      <p:sp>
        <p:nvSpPr>
          <p:cNvPr id="24" name="Álcool industrial texto 23">
            <a:extLst xmlns:a="http://schemas.openxmlformats.org/drawingml/2006/main">
              <a:ext uri="{FF2B5EF4-FFF2-40B4-BE49-F238E27FC236}">
                <a16:creationId xmlns:a16="http://schemas.microsoft.com/office/drawing/2014/main" id="{F6E8681F-A8DA-47AA-ABCA-A06F0739B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778565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Parâmetros, métodos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análise e limites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acordados para 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produto.</a:t>
            </a:r>
          </a:p>
        </p:txBody>
      </p:sp>
      <p:sp>
        <p:nvSpPr>
          <p:cNvPr id="25" name="Álcool industrial texto 24">
            <a:extLst xmlns:a="http://schemas.openxmlformats.org/drawingml/2006/main">
              <a:ext uri="{FF2B5EF4-FFF2-40B4-BE49-F238E27FC236}">
                <a16:creationId xmlns:a16="http://schemas.microsoft.com/office/drawing/2014/main" id="{C503C3C9-D114-45D4-B73B-A46E4920A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4535741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Laudo do lote</a:t>
            </a:r>
          </a:p>
        </p:txBody>
      </p:sp>
      <p:sp>
        <p:nvSpPr>
          <p:cNvPr id="26" name="Álcool industrial texto 25">
            <a:extLst xmlns:a="http://schemas.openxmlformats.org/drawingml/2006/main">
              <a:ext uri="{FF2B5EF4-FFF2-40B4-BE49-F238E27FC236}">
                <a16:creationId xmlns:a16="http://schemas.microsoft.com/office/drawing/2014/main" id="{044A559F-2A1E-4117-8B29-B95BA3F63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4778565"/>
            <a:ext cx="1537575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Certificado de análise,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do lote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data da avaliação.</a:t>
            </a:r>
          </a:p>
        </p:txBody>
      </p:sp>
      <p:sp>
        <p:nvSpPr>
          <p:cNvPr id="27" name="Álcool industrial texto 26">
            <a:extLst xmlns:a="http://schemas.openxmlformats.org/drawingml/2006/main">
              <a:ext uri="{FF2B5EF4-FFF2-40B4-BE49-F238E27FC236}">
                <a16:creationId xmlns:a16="http://schemas.microsoft.com/office/drawing/2014/main" id="{BD0FA0B0-6F01-440C-87D7-7AD7B09FF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4535741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Origem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rastreabilidade</a:t>
            </a:r>
          </a:p>
        </p:txBody>
      </p:sp>
      <p:sp>
        <p:nvSpPr>
          <p:cNvPr id="28" name="Álcool industrial texto 27">
            <a:extLst xmlns:a="http://schemas.openxmlformats.org/drawingml/2006/main">
              <a:ext uri="{FF2B5EF4-FFF2-40B4-BE49-F238E27FC236}">
                <a16:creationId xmlns:a16="http://schemas.microsoft.com/office/drawing/2014/main" id="{ED44FDD0-B2DB-467B-962F-1874161E3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4932489"/>
            <a:ext cx="1537575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Produtor, unidade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origem e identificação ao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longo da operação.</a:t>
            </a:r>
          </a:p>
        </p:txBody>
      </p:sp>
      <p:sp>
        <p:nvSpPr>
          <p:cNvPr id="29" name="Álcool industrial texto 28">
            <a:extLst xmlns:a="http://schemas.openxmlformats.org/drawingml/2006/main">
              <a:ext uri="{FF2B5EF4-FFF2-40B4-BE49-F238E27FC236}">
                <a16:creationId xmlns:a16="http://schemas.microsoft.com/office/drawing/2014/main" id="{60318AE7-1F86-4517-A192-D17AE6F5B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4535741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Ficha de segurança</a:t>
            </a:r>
          </a:p>
        </p:txBody>
      </p:sp>
      <p:sp>
        <p:nvSpPr>
          <p:cNvPr id="30" name="Álcool industrial texto 29">
            <a:extLst xmlns:a="http://schemas.openxmlformats.org/drawingml/2006/main">
              <a:ext uri="{FF2B5EF4-FFF2-40B4-BE49-F238E27FC236}">
                <a16:creationId xmlns:a16="http://schemas.microsoft.com/office/drawing/2014/main" id="{1242905D-9C86-4481-BFF7-B3E828A3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4778565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Informações para avaliar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manuseio, transporte,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armazenamento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acondicionamento.</a:t>
            </a:r>
          </a:p>
        </p:txBody>
      </p:sp>
      <p:sp>
        <p:nvSpPr>
          <p:cNvPr id="31" name="Álcool industrial linha 30">
            <a:extLst xmlns:a="http://schemas.openxmlformats.org/drawingml/2006/main">
              <a:ext uri="{FF2B5EF4-FFF2-40B4-BE49-F238E27FC236}">
                <a16:creationId xmlns:a16="http://schemas.microsoft.com/office/drawing/2014/main" id="{FCA3DB8F-C50D-4265-A916-5BFB49B18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2464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32" name="Álcool industrial texto 31">
            <a:extLst xmlns:a="http://schemas.openxmlformats.org/drawingml/2006/main">
              <a:ext uri="{FF2B5EF4-FFF2-40B4-BE49-F238E27FC236}">
                <a16:creationId xmlns:a16="http://schemas.microsoft.com/office/drawing/2014/main" id="{1795BE80-C80A-4C46-80D0-268B87462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796090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Condições comerciais</a:t>
            </a:r>
          </a:p>
        </p:txBody>
      </p:sp>
      <p:sp>
        <p:nvSpPr>
          <p:cNvPr id="33" name="Álcool industrial texto 32">
            <a:extLst xmlns:a="http://schemas.openxmlformats.org/drawingml/2006/main">
              <a:ext uri="{FF2B5EF4-FFF2-40B4-BE49-F238E27FC236}">
                <a16:creationId xmlns:a16="http://schemas.microsoft.com/office/drawing/2014/main" id="{09152EB0-6654-44F1-BF03-487008FEB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138990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Produto e concentração</a:t>
            </a:r>
          </a:p>
        </p:txBody>
      </p:sp>
      <p:sp>
        <p:nvSpPr>
          <p:cNvPr id="34" name="Álcool industrial texto 33">
            <a:extLst xmlns:a="http://schemas.openxmlformats.org/drawingml/2006/main">
              <a:ext uri="{FF2B5EF4-FFF2-40B4-BE49-F238E27FC236}">
                <a16:creationId xmlns:a16="http://schemas.microsoft.com/office/drawing/2014/main" id="{57C8BE05-A5B4-447C-AB9B-E713BCA43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381814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Denominação,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composição e teor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alcoólico com unidade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medida.</a:t>
            </a:r>
          </a:p>
        </p:txBody>
      </p:sp>
      <p:sp>
        <p:nvSpPr>
          <p:cNvPr id="35" name="Álcool industrial texto 34">
            <a:extLst xmlns:a="http://schemas.openxmlformats.org/drawingml/2006/main">
              <a:ext uri="{FF2B5EF4-FFF2-40B4-BE49-F238E27FC236}">
                <a16:creationId xmlns:a16="http://schemas.microsoft.com/office/drawing/2014/main" id="{0593C0F5-D5DA-4970-B533-73E1CC712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6138990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Volume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disponibilidade</a:t>
            </a:r>
          </a:p>
        </p:txBody>
      </p:sp>
      <p:sp>
        <p:nvSpPr>
          <p:cNvPr id="36" name="Álcool industrial texto 35">
            <a:extLst xmlns:a="http://schemas.openxmlformats.org/drawingml/2006/main">
              <a:ext uri="{FF2B5EF4-FFF2-40B4-BE49-F238E27FC236}">
                <a16:creationId xmlns:a16="http://schemas.microsoft.com/office/drawing/2014/main" id="{77BDF109-BE50-41DE-85A3-89DD8EBA2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6535738"/>
            <a:ext cx="1537575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Quantidade, localização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 prazo da oferta ou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demanda.</a:t>
            </a:r>
          </a:p>
        </p:txBody>
      </p:sp>
      <p:sp>
        <p:nvSpPr>
          <p:cNvPr id="37" name="Álcool industrial texto 36">
            <a:extLst xmlns:a="http://schemas.openxmlformats.org/drawingml/2006/main">
              <a:ext uri="{FF2B5EF4-FFF2-40B4-BE49-F238E27FC236}">
                <a16:creationId xmlns:a16="http://schemas.microsoft.com/office/drawing/2014/main" id="{62701B73-6EB8-4E2D-9F87-11E28C525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138990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Acondicionamento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destino</a:t>
            </a:r>
          </a:p>
        </p:txBody>
      </p:sp>
      <p:sp>
        <p:nvSpPr>
          <p:cNvPr id="38" name="Álcool industrial texto 37">
            <a:extLst xmlns:a="http://schemas.openxmlformats.org/drawingml/2006/main">
              <a:ext uri="{FF2B5EF4-FFF2-40B4-BE49-F238E27FC236}">
                <a16:creationId xmlns:a16="http://schemas.microsoft.com/office/drawing/2014/main" id="{A80F3F6A-CE32-41CD-AD2A-FDD9B446E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535738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Embalagem,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conservação, transporte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 condições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recebimento.</a:t>
            </a:r>
          </a:p>
        </p:txBody>
      </p:sp>
      <p:sp>
        <p:nvSpPr>
          <p:cNvPr id="39" name="Álcool industrial texto 38">
            <a:extLst xmlns:a="http://schemas.openxmlformats.org/drawingml/2006/main">
              <a:ext uri="{FF2B5EF4-FFF2-40B4-BE49-F238E27FC236}">
                <a16:creationId xmlns:a16="http://schemas.microsoft.com/office/drawing/2014/main" id="{AEAB96E2-0E47-4DDF-9BCB-894631A7E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6138990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Proposta comercial</a:t>
            </a:r>
          </a:p>
        </p:txBody>
      </p:sp>
      <p:sp>
        <p:nvSpPr>
          <p:cNvPr id="40" name="Álcool industrial texto 39">
            <a:extLst xmlns:a="http://schemas.openxmlformats.org/drawingml/2006/main">
              <a:ext uri="{FF2B5EF4-FFF2-40B4-BE49-F238E27FC236}">
                <a16:creationId xmlns:a16="http://schemas.microsoft.com/office/drawing/2014/main" id="{50DC0B28-3A0E-495A-A6A4-CD6BA43DA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6381814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Preço, moeda,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pagamento e validade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proposta conforme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produto e operação.</a:t>
            </a:r>
          </a:p>
        </p:txBody>
      </p:sp>
      <p:sp>
        <p:nvSpPr>
          <p:cNvPr id="41" name="Álcool industrial texto 40">
            <a:extLst xmlns:a="http://schemas.openxmlformats.org/drawingml/2006/main">
              <a:ext uri="{FF2B5EF4-FFF2-40B4-BE49-F238E27FC236}">
                <a16:creationId xmlns:a16="http://schemas.microsoft.com/office/drawing/2014/main" id="{DF727948-0A3A-463A-99C1-3AF984B1F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373938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demanda</a:t>
            </a:r>
          </a:p>
        </p:txBody>
      </p:sp>
      <p:sp>
        <p:nvSpPr>
          <p:cNvPr id="42" name="Álcool industrial texto 41">
            <a:extLst xmlns:a="http://schemas.openxmlformats.org/drawingml/2006/main">
              <a:ext uri="{FF2B5EF4-FFF2-40B4-BE49-F238E27FC236}">
                <a16:creationId xmlns:a16="http://schemas.microsoft.com/office/drawing/2014/main" id="{05B220AA-89B8-4F5E-8A7E-DD91DE57D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609141"/>
            <a:ext cx="3291050" cy="468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aplicação, graduação com unidade, limites,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documentos exigidos, volume e condições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recebimento.</a:t>
            </a:r>
          </a:p>
        </p:txBody>
      </p:sp>
      <p:sp>
        <p:nvSpPr>
          <p:cNvPr id="43" name="Álcool industrial texto 42">
            <a:extLst xmlns:a="http://schemas.openxmlformats.org/drawingml/2006/main">
              <a:ext uri="{FF2B5EF4-FFF2-40B4-BE49-F238E27FC236}">
                <a16:creationId xmlns:a16="http://schemas.microsoft.com/office/drawing/2014/main" id="{FE9C4504-1BC4-42DB-B85F-05BA9E8FD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7373938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oferta</a:t>
            </a:r>
          </a:p>
        </p:txBody>
      </p:sp>
      <p:sp>
        <p:nvSpPr>
          <p:cNvPr id="44" name="Álcool industrial texto 43">
            <a:extLst xmlns:a="http://schemas.openxmlformats.org/drawingml/2006/main">
              <a:ext uri="{FF2B5EF4-FFF2-40B4-BE49-F238E27FC236}">
                <a16:creationId xmlns:a16="http://schemas.microsoft.com/office/drawing/2014/main" id="{098498DC-5245-4694-8327-F9FD6E8CB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7609141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Apresente composição, documentos, características,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origem, volume, acondicionamento e disponibilidade.</a:t>
            </a:r>
          </a:p>
        </p:txBody>
      </p:sp>
      <p:sp>
        <p:nvSpPr>
          <p:cNvPr id="45" name="Álcool industrial texto 44">
            <a:extLst xmlns:a="http://schemas.openxmlformats.org/drawingml/2006/main">
              <a:ext uri="{FF2B5EF4-FFF2-40B4-BE49-F238E27FC236}">
                <a16:creationId xmlns:a16="http://schemas.microsoft.com/office/drawing/2014/main" id="{FBCE85BA-22C8-40EF-837A-6C7382190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67875"/>
            <a:ext cx="6798000" cy="28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As denominações neutro e extra neutro não comprovam adequação alimentar, cosmética ou farmacêutica. O uso depende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composição, da documentação do produto e dos requisitos da aplicação.</a:t>
            </a:r>
          </a:p>
        </p:txBody>
      </p:sp>
      <p:sp>
        <p:nvSpPr>
          <p:cNvPr id="46" name="Álcool industrial linha 45">
            <a:extLst xmlns:a="http://schemas.openxmlformats.org/drawingml/2006/main">
              <a:ext uri="{FF2B5EF4-FFF2-40B4-BE49-F238E27FC236}">
                <a16:creationId xmlns:a16="http://schemas.microsoft.com/office/drawing/2014/main" id="{90CE87EE-AD93-4BFB-B814-70A5316E2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47" name="Álcool industrial texto 46">
            <a:extLst xmlns:a="http://schemas.openxmlformats.org/drawingml/2006/main">
              <a:ext uri="{FF2B5EF4-FFF2-40B4-BE49-F238E27FC236}">
                <a16:creationId xmlns:a16="http://schemas.microsoft.com/office/drawing/2014/main" id="{04FD6BF7-CCBB-4AD1-B607-6DE4D42BD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48" name="Álcool industrial texto 47">
            <a:extLst xmlns:a="http://schemas.openxmlformats.org/drawingml/2006/main">
              <a:ext uri="{FF2B5EF4-FFF2-40B4-BE49-F238E27FC236}">
                <a16:creationId xmlns:a16="http://schemas.microsoft.com/office/drawing/2014/main" id="{65B72F7B-0AA4-4199-B2C0-91F8E2430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49" name="Álcool industrial texto 48">
            <a:extLst xmlns:a="http://schemas.openxmlformats.org/drawingml/2006/main">
              <a:ext uri="{FF2B5EF4-FFF2-40B4-BE49-F238E27FC236}">
                <a16:creationId xmlns:a16="http://schemas.microsoft.com/office/drawing/2014/main" id="{CF35A83B-D84C-4151-B2C4-D545AB6D0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2 / 2</a:t>
            </a:r>
          </a:p>
        </p:txBody>
      </p:sp>
    </p:spTree>
    <p:extLst>
      <p:ext uri="{BB962C8B-B14F-4D97-AF65-F5344CB8AC3E}">
        <p14:creationId xmlns:p14="http://schemas.microsoft.com/office/powerpoint/2010/main" val="195007957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A42F86B-63DD-4ECC-89DF-9FDC3A3F0C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335578ebee447f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Créditos de carbono texto 1">
            <a:extLst xmlns:a="http://schemas.openxmlformats.org/drawingml/2006/main">
              <a:ext uri="{FF2B5EF4-FFF2-40B4-BE49-F238E27FC236}">
                <a16:creationId xmlns:a16="http://schemas.microsoft.com/office/drawing/2014/main" id="{C7DDFB98-E656-4981-ABD3-438DAC1FE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CARBONO</a:t>
            </a:r>
          </a:p>
        </p:txBody>
      </p:sp>
      <p:sp>
        <p:nvSpPr>
          <p:cNvPr id="3" name="Créditos de carbono texto 2">
            <a:extLst xmlns:a="http://schemas.openxmlformats.org/drawingml/2006/main">
              <a:ext uri="{FF2B5EF4-FFF2-40B4-BE49-F238E27FC236}">
                <a16:creationId xmlns:a16="http://schemas.microsoft.com/office/drawing/2014/main" id="{A49A828E-162F-41E8-95D2-7437FA1F1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FICHA COMERCIAL DE CONSULTA</a:t>
            </a:r>
          </a:p>
        </p:txBody>
      </p:sp>
      <p:sp>
        <p:nvSpPr>
          <p:cNvPr id="4" name="Créditos de carbono linha 3">
            <a:extLst xmlns:a="http://schemas.openxmlformats.org/drawingml/2006/main">
              <a:ext uri="{FF2B5EF4-FFF2-40B4-BE49-F238E27FC236}">
                <a16:creationId xmlns:a16="http://schemas.microsoft.com/office/drawing/2014/main" id="{58CB9DF6-211D-42B0-A3F1-233F65E6A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Créditos de carbono texto 4">
            <a:extLst xmlns:a="http://schemas.openxmlformats.org/drawingml/2006/main">
              <a:ext uri="{FF2B5EF4-FFF2-40B4-BE49-F238E27FC236}">
                <a16:creationId xmlns:a16="http://schemas.microsoft.com/office/drawing/2014/main" id="{C4E214EF-481A-47D6-AF65-797A25AF5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250950"/>
            <a:ext cx="6798000" cy="5702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9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39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Créditos de carbono</a:t>
            </a:r>
          </a:p>
        </p:txBody>
      </p:sp>
      <p:sp>
        <p:nvSpPr>
          <p:cNvPr id="6" name="Créditos de carbono texto 5">
            <a:extLst xmlns:a="http://schemas.openxmlformats.org/drawingml/2006/main">
              <a:ext uri="{FF2B5EF4-FFF2-40B4-BE49-F238E27FC236}">
                <a16:creationId xmlns:a16="http://schemas.microsoft.com/office/drawing/2014/main" id="{649D52C2-9E24-4963-B989-B9D4FBCFC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987550"/>
            <a:ext cx="6798000" cy="287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7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7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Créditos de carbono avaliados a partir do seu objetivo.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F2741F-38CB-44FD-A43F-1AB319C730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25c56ac3a744a3"/>
          <a:srcRect xmlns:a="http://schemas.openxmlformats.org/drawingml/2006/main" l="0" t="18299" r="0" b="1829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1000" y="2743200"/>
            <a:ext cx="6798000" cy="2425700"/>
          </a:xfrm>
          <a:prstGeom xmlns:a="http://schemas.openxmlformats.org/drawingml/2006/main" prst="rect">
            <a:avLst/>
          </a:prstGeom>
        </p:spPr>
      </p:pic>
      <p:sp>
        <p:nvSpPr>
          <p:cNvPr id="8" name="Créditos de carbono texto 7">
            <a:extLst xmlns:a="http://schemas.openxmlformats.org/drawingml/2006/main">
              <a:ext uri="{FF2B5EF4-FFF2-40B4-BE49-F238E27FC236}">
                <a16:creationId xmlns:a16="http://schemas.microsoft.com/office/drawing/2014/main" id="{C5DC66E4-3989-4295-A8AB-F4183951B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251450"/>
            <a:ext cx="6798000" cy="143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5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Fotografia ilustrativa</a:t>
            </a:r>
          </a:p>
        </p:txBody>
      </p:sp>
      <p:sp>
        <p:nvSpPr>
          <p:cNvPr id="9" name="Créditos de carbono texto 8">
            <a:extLst xmlns:a="http://schemas.openxmlformats.org/drawingml/2006/main">
              <a:ext uri="{FF2B5EF4-FFF2-40B4-BE49-F238E27FC236}">
                <a16:creationId xmlns:a16="http://schemas.microsoft.com/office/drawing/2014/main" id="{FFC5BADB-BFC3-497B-B885-3947E1A83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619750"/>
            <a:ext cx="6798000" cy="386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Apresente sua demanda ou oferta para analisar as características do projeto, a documentação e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11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1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as condições de comercialização.</a:t>
            </a:r>
          </a:p>
        </p:txBody>
      </p:sp>
      <p:sp>
        <p:nvSpPr>
          <p:cNvPr id="10" name="Créditos de carbono texto 9">
            <a:extLst xmlns:a="http://schemas.openxmlformats.org/drawingml/2006/main">
              <a:ext uri="{FF2B5EF4-FFF2-40B4-BE49-F238E27FC236}">
                <a16:creationId xmlns:a16="http://schemas.microsoft.com/office/drawing/2014/main" id="{3BEFAA6C-BB99-4893-8F19-A05A5EDE5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496050"/>
            <a:ext cx="42799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LINHAS DE CONSULTA</a:t>
            </a:r>
          </a:p>
        </p:txBody>
      </p:sp>
      <p:sp>
        <p:nvSpPr>
          <p:cNvPr id="11" name="Créditos de carbono linha 10">
            <a:extLst xmlns:a="http://schemas.openxmlformats.org/drawingml/2006/main">
              <a:ext uri="{FF2B5EF4-FFF2-40B4-BE49-F238E27FC236}">
                <a16:creationId xmlns:a16="http://schemas.microsoft.com/office/drawing/2014/main" id="{B31F4EA1-E44C-43C8-B756-53592E65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743700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2" name="Créditos de carbono texto 11">
            <a:extLst xmlns:a="http://schemas.openxmlformats.org/drawingml/2006/main">
              <a:ext uri="{FF2B5EF4-FFF2-40B4-BE49-F238E27FC236}">
                <a16:creationId xmlns:a16="http://schemas.microsoft.com/office/drawing/2014/main" id="{4147E739-C8A4-4012-9876-05D4E2A0E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851650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Demanda por créditos</a:t>
            </a:r>
          </a:p>
        </p:txBody>
      </p:sp>
      <p:sp>
        <p:nvSpPr>
          <p:cNvPr id="13" name="Créditos de carbono texto 12">
            <a:extLst xmlns:a="http://schemas.openxmlformats.org/drawingml/2006/main">
              <a:ext uri="{FF2B5EF4-FFF2-40B4-BE49-F238E27FC236}">
                <a16:creationId xmlns:a16="http://schemas.microsoft.com/office/drawing/2014/main" id="{9938D17F-CC8E-43E9-B8F3-82C55BA81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108190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 conforme o objetivo da organização. Definir finalidade,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período e requisitos de elegibilidade.</a:t>
            </a:r>
          </a:p>
        </p:txBody>
      </p:sp>
      <p:sp>
        <p:nvSpPr>
          <p:cNvPr id="14" name="Créditos de carbono linha 13">
            <a:extLst xmlns:a="http://schemas.openxmlformats.org/drawingml/2006/main">
              <a:ext uri="{FF2B5EF4-FFF2-40B4-BE49-F238E27FC236}">
                <a16:creationId xmlns:a16="http://schemas.microsoft.com/office/drawing/2014/main" id="{4EFE9CB5-7E7E-4613-B8FC-19E9A6FD0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575499"/>
            <a:ext cx="42799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5" name="Créditos de carbono texto 14">
            <a:extLst xmlns:a="http://schemas.openxmlformats.org/drawingml/2006/main">
              <a:ext uri="{FF2B5EF4-FFF2-40B4-BE49-F238E27FC236}">
                <a16:creationId xmlns:a16="http://schemas.microsoft.com/office/drawing/2014/main" id="{0ACB3BF1-B68D-419E-AED9-6976E1A95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683449"/>
            <a:ext cx="4279900" cy="19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0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10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Oferta de créditos</a:t>
            </a:r>
          </a:p>
        </p:txBody>
      </p:sp>
      <p:sp>
        <p:nvSpPr>
          <p:cNvPr id="16" name="Créditos de carbono texto 15">
            <a:extLst xmlns:a="http://schemas.openxmlformats.org/drawingml/2006/main">
              <a:ext uri="{FF2B5EF4-FFF2-40B4-BE49-F238E27FC236}">
                <a16:creationId xmlns:a16="http://schemas.microsoft.com/office/drawing/2014/main" id="{9613DD3A-EBDA-472E-81DC-8F843D65E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939989"/>
            <a:ext cx="4279900" cy="346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Consulta com identificação verificável. Informar projeto, padrão,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registro e situação das unidades.</a:t>
            </a:r>
          </a:p>
        </p:txBody>
      </p:sp>
      <p:sp>
        <p:nvSpPr>
          <p:cNvPr id="17" name="Créditos de carbono texto 16">
            <a:extLst xmlns:a="http://schemas.openxmlformats.org/drawingml/2006/main">
              <a:ext uri="{FF2B5EF4-FFF2-40B4-BE49-F238E27FC236}">
                <a16:creationId xmlns:a16="http://schemas.microsoft.com/office/drawing/2014/main" id="{F27AD5F6-1F74-4D02-B45E-F3FEA445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496050"/>
            <a:ext cx="22006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APLICAÇÕES</a:t>
            </a:r>
          </a:p>
        </p:txBody>
      </p:sp>
      <p:sp>
        <p:nvSpPr>
          <p:cNvPr id="18" name="Créditos de carbono linha 17">
            <a:extLst xmlns:a="http://schemas.openxmlformats.org/drawingml/2006/main">
              <a:ext uri="{FF2B5EF4-FFF2-40B4-BE49-F238E27FC236}">
                <a16:creationId xmlns:a16="http://schemas.microsoft.com/office/drawing/2014/main" id="{7345A22F-859D-4DA6-9AE6-293BFB16F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743700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Créditos de carbono texto 18">
            <a:extLst xmlns:a="http://schemas.openxmlformats.org/drawingml/2006/main">
              <a:ext uri="{FF2B5EF4-FFF2-40B4-BE49-F238E27FC236}">
                <a16:creationId xmlns:a16="http://schemas.microsoft.com/office/drawing/2014/main" id="{D9054655-4FCF-4E45-90F8-E0AF4403A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6851650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Aquisição de unidades</a:t>
            </a:r>
          </a:p>
        </p:txBody>
      </p:sp>
      <p:sp>
        <p:nvSpPr>
          <p:cNvPr id="20" name="Créditos de carbono texto 19">
            <a:extLst xmlns:a="http://schemas.openxmlformats.org/drawingml/2006/main">
              <a:ext uri="{FF2B5EF4-FFF2-40B4-BE49-F238E27FC236}">
                <a16:creationId xmlns:a16="http://schemas.microsoft.com/office/drawing/2014/main" id="{958BA0DD-4F05-4ECB-A069-ED4C6A953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102094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finalidade da organização e os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critérios de elegibilidade orientam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avaliação.</a:t>
            </a:r>
          </a:p>
        </p:txBody>
      </p:sp>
      <p:sp>
        <p:nvSpPr>
          <p:cNvPr id="21" name="Créditos de carbono linha 20">
            <a:extLst xmlns:a="http://schemas.openxmlformats.org/drawingml/2006/main">
              <a:ext uri="{FF2B5EF4-FFF2-40B4-BE49-F238E27FC236}">
                <a16:creationId xmlns:a16="http://schemas.microsoft.com/office/drawing/2014/main" id="{4C6467C1-12D6-48B2-82DA-AC25D7B38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720584"/>
            <a:ext cx="22006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Créditos de carbono texto 21">
            <a:extLst xmlns:a="http://schemas.openxmlformats.org/drawingml/2006/main">
              <a:ext uri="{FF2B5EF4-FFF2-40B4-BE49-F238E27FC236}">
                <a16:creationId xmlns:a16="http://schemas.microsoft.com/office/drawing/2014/main" id="{9F7ACF2C-794B-4191-8909-166F2CA78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7828534"/>
            <a:ext cx="2200600" cy="18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Comercialização de unidades</a:t>
            </a:r>
          </a:p>
        </p:txBody>
      </p:sp>
      <p:sp>
        <p:nvSpPr>
          <p:cNvPr id="23" name="Créditos de carbono texto 22">
            <a:extLst xmlns:a="http://schemas.openxmlformats.org/drawingml/2006/main">
              <a:ext uri="{FF2B5EF4-FFF2-40B4-BE49-F238E27FC236}">
                <a16:creationId xmlns:a16="http://schemas.microsoft.com/office/drawing/2014/main" id="{0D0A5DAC-5EAA-4D7C-A12B-64476C67B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400" y="8078978"/>
            <a:ext cx="2200600" cy="497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Projeto, registro, titularidade e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situação das unidades sustentam a</a:t>
            </a:r>
          </a:p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oferta.</a:t>
            </a:r>
          </a:p>
        </p:txBody>
      </p:sp>
      <p:sp>
        <p:nvSpPr>
          <p:cNvPr id="24" name="Créditos de carbono linha 23">
            <a:extLst xmlns:a="http://schemas.openxmlformats.org/drawingml/2006/main">
              <a:ext uri="{FF2B5EF4-FFF2-40B4-BE49-F238E27FC236}">
                <a16:creationId xmlns:a16="http://schemas.microsoft.com/office/drawing/2014/main" id="{35E9AD24-B15A-4D82-A3BE-3D05BA650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5" name="Créditos de carbono texto 24">
            <a:extLst xmlns:a="http://schemas.openxmlformats.org/drawingml/2006/main">
              <a:ext uri="{FF2B5EF4-FFF2-40B4-BE49-F238E27FC236}">
                <a16:creationId xmlns:a16="http://schemas.microsoft.com/office/drawing/2014/main" id="{4CE476A0-0FA8-46E9-AE06-F6E5D5813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26" name="Créditos de carbono texto 25">
            <a:extLst xmlns:a="http://schemas.openxmlformats.org/drawingml/2006/main">
              <a:ext uri="{FF2B5EF4-FFF2-40B4-BE49-F238E27FC236}">
                <a16:creationId xmlns:a16="http://schemas.microsoft.com/office/drawing/2014/main" id="{BB8BCAF6-ED1E-45F3-8E5A-BE7887619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27" name="Créditos de carbono texto 26">
            <a:extLst xmlns:a="http://schemas.openxmlformats.org/drawingml/2006/main">
              <a:ext uri="{FF2B5EF4-FFF2-40B4-BE49-F238E27FC236}">
                <a16:creationId xmlns:a16="http://schemas.microsoft.com/office/drawing/2014/main" id="{86293190-A2C7-4B5A-887E-ADDA7D647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1 / 2</a:t>
            </a:r>
          </a:p>
        </p:txBody>
      </p:sp>
    </p:spTree>
    <p:extLst>
      <p:ext uri="{BB962C8B-B14F-4D97-AF65-F5344CB8AC3E}">
        <p14:creationId xmlns:p14="http://schemas.microsoft.com/office/powerpoint/2010/main" val="109011871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2F2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A2E2BC5-CCC1-4FE1-8FF5-2261F29941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db76ff9b8e4d4b"/>
          <a:stretch xmlns:a="http://schemas.openxmlformats.org/drawingml/2006/main"/>
        </p:blipFill>
        <p:spPr>
          <a:xfrm xmlns:a="http://schemas.openxmlformats.org/drawingml/2006/main">
            <a:off x="381000" y="342953"/>
            <a:ext cx="1498600" cy="395880"/>
          </a:xfrm>
          <a:prstGeom xmlns:a="http://schemas.openxmlformats.org/drawingml/2006/main" prst="rect">
            <a:avLst/>
          </a:prstGeom>
        </p:spPr>
      </p:pic>
      <p:sp>
        <p:nvSpPr>
          <p:cNvPr id="2" name="Créditos de carbono texto 1">
            <a:extLst xmlns:a="http://schemas.openxmlformats.org/drawingml/2006/main">
              <a:ext uri="{FF2B5EF4-FFF2-40B4-BE49-F238E27FC236}">
                <a16:creationId xmlns:a16="http://schemas.microsoft.com/office/drawing/2014/main" id="{8F70883E-0C95-4768-BE58-584E6B79E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500" y="374650"/>
            <a:ext cx="2730500" cy="154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2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CARBONO</a:t>
            </a:r>
          </a:p>
        </p:txBody>
      </p:sp>
      <p:sp>
        <p:nvSpPr>
          <p:cNvPr id="3" name="Créditos de carbono texto 2">
            <a:extLst xmlns:a="http://schemas.openxmlformats.org/drawingml/2006/main">
              <a:ext uri="{FF2B5EF4-FFF2-40B4-BE49-F238E27FC236}">
                <a16:creationId xmlns:a16="http://schemas.microsoft.com/office/drawing/2014/main" id="{D5B8D678-CD21-459E-B391-4148B742B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500" y="565150"/>
            <a:ext cx="3111500" cy="1561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8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Créditos de carbono</a:t>
            </a:r>
          </a:p>
        </p:txBody>
      </p:sp>
      <p:sp>
        <p:nvSpPr>
          <p:cNvPr id="4" name="Créditos de carbono linha 3">
            <a:extLst xmlns:a="http://schemas.openxmlformats.org/drawingml/2006/main">
              <a:ext uri="{FF2B5EF4-FFF2-40B4-BE49-F238E27FC236}">
                <a16:creationId xmlns:a16="http://schemas.microsoft.com/office/drawing/2014/main" id="{1A9A40BB-AEE1-4C39-A79E-B18924374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52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5" name="Créditos de carbono texto 4">
            <a:extLst xmlns:a="http://schemas.openxmlformats.org/drawingml/2006/main">
              <a:ext uri="{FF2B5EF4-FFF2-40B4-BE49-F238E27FC236}">
                <a16:creationId xmlns:a16="http://schemas.microsoft.com/office/drawing/2014/main" id="{C781858A-1B22-477A-AECA-55432973B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162050"/>
            <a:ext cx="6798000" cy="3881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55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Critérios para a consulta</a:t>
            </a:r>
          </a:p>
        </p:txBody>
      </p:sp>
      <p:sp>
        <p:nvSpPr>
          <p:cNvPr id="6" name="Créditos de carbono texto 5">
            <a:extLst xmlns:a="http://schemas.openxmlformats.org/drawingml/2006/main">
              <a:ext uri="{FF2B5EF4-FFF2-40B4-BE49-F238E27FC236}">
                <a16:creationId xmlns:a16="http://schemas.microsoft.com/office/drawing/2014/main" id="{226F1DAE-9604-4BBF-9F72-D6D11C7DC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695450"/>
            <a:ext cx="6798000" cy="18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 avaliação reúne informações do projeto, das unidades e da operação.</a:t>
            </a:r>
          </a:p>
        </p:txBody>
      </p:sp>
      <p:sp>
        <p:nvSpPr>
          <p:cNvPr id="7" name="Créditos de carbono texto 6">
            <a:extLst xmlns:a="http://schemas.openxmlformats.org/drawingml/2006/main">
              <a:ext uri="{FF2B5EF4-FFF2-40B4-BE49-F238E27FC236}">
                <a16:creationId xmlns:a16="http://schemas.microsoft.com/office/drawing/2014/main" id="{6C8BD650-FA62-47E3-8717-B880E970A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051050"/>
            <a:ext cx="24638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AVALIAR</a:t>
            </a:r>
          </a:p>
        </p:txBody>
      </p:sp>
      <p:sp>
        <p:nvSpPr>
          <p:cNvPr id="8" name="Créditos de carbono texto 7">
            <a:extLst xmlns:a="http://schemas.openxmlformats.org/drawingml/2006/main">
              <a:ext uri="{FF2B5EF4-FFF2-40B4-BE49-F238E27FC236}">
                <a16:creationId xmlns:a16="http://schemas.microsoft.com/office/drawing/2014/main" id="{6DDE15A8-CC32-4E30-9221-494D56C9A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051050"/>
            <a:ext cx="4118300" cy="149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9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9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 QUE ORIENTA A AVALIAÇÃO</a:t>
            </a:r>
          </a:p>
        </p:txBody>
      </p:sp>
      <p:sp>
        <p:nvSpPr>
          <p:cNvPr id="9" name="Créditos de carbono linha 8">
            <a:extLst xmlns:a="http://schemas.openxmlformats.org/drawingml/2006/main">
              <a:ext uri="{FF2B5EF4-FFF2-40B4-BE49-F238E27FC236}">
                <a16:creationId xmlns:a16="http://schemas.microsoft.com/office/drawing/2014/main" id="{721CE5BE-B230-4CA8-AAD5-823A71BAC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2860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0" name="Créditos de carbono texto 9">
            <a:extLst xmlns:a="http://schemas.openxmlformats.org/drawingml/2006/main">
              <a:ext uri="{FF2B5EF4-FFF2-40B4-BE49-F238E27FC236}">
                <a16:creationId xmlns:a16="http://schemas.microsoft.com/office/drawing/2014/main" id="{C2D9A75A-E9F7-4C75-958F-C9F190D8E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406650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Projeto, padrão e metodologia</a:t>
            </a:r>
          </a:p>
        </p:txBody>
      </p:sp>
      <p:sp>
        <p:nvSpPr>
          <p:cNvPr id="11" name="Créditos de carbono texto 10">
            <a:extLst xmlns:a="http://schemas.openxmlformats.org/drawingml/2006/main">
              <a:ext uri="{FF2B5EF4-FFF2-40B4-BE49-F238E27FC236}">
                <a16:creationId xmlns:a16="http://schemas.microsoft.com/office/drawing/2014/main" id="{1678082F-F4EC-4F76-B4B1-459620E16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406650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Identificar a origem e a base documental das unidades.</a:t>
            </a:r>
          </a:p>
        </p:txBody>
      </p:sp>
      <p:sp>
        <p:nvSpPr>
          <p:cNvPr id="12" name="Créditos de carbono linha 11">
            <a:extLst xmlns:a="http://schemas.openxmlformats.org/drawingml/2006/main">
              <a:ext uri="{FF2B5EF4-FFF2-40B4-BE49-F238E27FC236}">
                <a16:creationId xmlns:a16="http://schemas.microsoft.com/office/drawing/2014/main" id="{A9082667-EDC0-443E-B4F6-54782B870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623915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3" name="Créditos de carbono texto 12">
            <a:extLst xmlns:a="http://schemas.openxmlformats.org/drawingml/2006/main">
              <a:ext uri="{FF2B5EF4-FFF2-40B4-BE49-F238E27FC236}">
                <a16:creationId xmlns:a16="http://schemas.microsoft.com/office/drawing/2014/main" id="{862580EE-C437-467E-96F1-DDACCAEC8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744565"/>
            <a:ext cx="2463800" cy="345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Registro, emissão e período de</a:t>
            </a:r>
          </a:p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geração</a:t>
            </a:r>
          </a:p>
        </p:txBody>
      </p:sp>
      <p:sp>
        <p:nvSpPr>
          <p:cNvPr id="14" name="Créditos de carbono texto 13">
            <a:extLst xmlns:a="http://schemas.openxmlformats.org/drawingml/2006/main">
              <a:ext uri="{FF2B5EF4-FFF2-40B4-BE49-F238E27FC236}">
                <a16:creationId xmlns:a16="http://schemas.microsoft.com/office/drawing/2014/main" id="{A3BDAD52-909A-4C73-A6C3-BAB692903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2744565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Verificar identificação, titularidade e situação do crédito.</a:t>
            </a:r>
          </a:p>
        </p:txBody>
      </p:sp>
      <p:sp>
        <p:nvSpPr>
          <p:cNvPr id="15" name="Créditos de carbono linha 14">
            <a:extLst xmlns:a="http://schemas.openxmlformats.org/drawingml/2006/main">
              <a:ext uri="{FF2B5EF4-FFF2-40B4-BE49-F238E27FC236}">
                <a16:creationId xmlns:a16="http://schemas.microsoft.com/office/drawing/2014/main" id="{56198A61-BA08-4747-BB86-671D05B32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121946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6" name="Créditos de carbono texto 15">
            <a:extLst xmlns:a="http://schemas.openxmlformats.org/drawingml/2006/main">
              <a:ext uri="{FF2B5EF4-FFF2-40B4-BE49-F238E27FC236}">
                <a16:creationId xmlns:a16="http://schemas.microsoft.com/office/drawing/2014/main" id="{B78B43D8-CFC1-4FBA-88C2-863228F42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242596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Quantidade e elegibilidade</a:t>
            </a:r>
          </a:p>
        </p:txBody>
      </p:sp>
      <p:sp>
        <p:nvSpPr>
          <p:cNvPr id="17" name="Créditos de carbono texto 16">
            <a:extLst xmlns:a="http://schemas.openxmlformats.org/drawingml/2006/main">
              <a:ext uri="{FF2B5EF4-FFF2-40B4-BE49-F238E27FC236}">
                <a16:creationId xmlns:a16="http://schemas.microsoft.com/office/drawing/2014/main" id="{24488F4A-D80C-4DC3-AD99-0FF3B3FEC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242596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Avaliar correspondência com o objetivo informado.</a:t>
            </a:r>
          </a:p>
        </p:txBody>
      </p:sp>
      <p:sp>
        <p:nvSpPr>
          <p:cNvPr id="18" name="Créditos de carbono linha 17">
            <a:extLst xmlns:a="http://schemas.openxmlformats.org/drawingml/2006/main">
              <a:ext uri="{FF2B5EF4-FFF2-40B4-BE49-F238E27FC236}">
                <a16:creationId xmlns:a16="http://schemas.microsoft.com/office/drawing/2014/main" id="{1D5EAF07-EE19-4092-95CD-B2883CDE6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459861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19" name="Créditos de carbono texto 18">
            <a:extLst xmlns:a="http://schemas.openxmlformats.org/drawingml/2006/main">
              <a:ext uri="{FF2B5EF4-FFF2-40B4-BE49-F238E27FC236}">
                <a16:creationId xmlns:a16="http://schemas.microsoft.com/office/drawing/2014/main" id="{A5E0B28E-A436-4202-87DB-4A664CB7A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580511"/>
            <a:ext cx="2463800" cy="185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8400"/>
              </a:lnSpc>
              <a:buNone/>
              <a:defRPr sz="1025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25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Transferência e aposentadoria</a:t>
            </a:r>
          </a:p>
        </p:txBody>
      </p:sp>
      <p:sp>
        <p:nvSpPr>
          <p:cNvPr id="20" name="Créditos de carbono texto 19">
            <a:extLst xmlns:a="http://schemas.openxmlformats.org/drawingml/2006/main">
              <a:ext uri="{FF2B5EF4-FFF2-40B4-BE49-F238E27FC236}">
                <a16:creationId xmlns:a16="http://schemas.microsoft.com/office/drawing/2014/main" id="{3DC35C36-4D28-4C99-B395-B329E5191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0700" y="3580511"/>
            <a:ext cx="4118300" cy="18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0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100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Alinhar destino das unidades e documentação da operação.</a:t>
            </a:r>
          </a:p>
        </p:txBody>
      </p:sp>
      <p:sp>
        <p:nvSpPr>
          <p:cNvPr id="21" name="Créditos de carbono linha 20">
            <a:extLst xmlns:a="http://schemas.openxmlformats.org/drawingml/2006/main">
              <a:ext uri="{FF2B5EF4-FFF2-40B4-BE49-F238E27FC236}">
                <a16:creationId xmlns:a16="http://schemas.microsoft.com/office/drawing/2014/main" id="{EACC6D5F-3AB2-4E10-A5AA-FA172999C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797776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22" name="Créditos de carbono texto 21">
            <a:extLst xmlns:a="http://schemas.openxmlformats.org/drawingml/2006/main">
              <a:ext uri="{FF2B5EF4-FFF2-40B4-BE49-F238E27FC236}">
                <a16:creationId xmlns:a16="http://schemas.microsoft.com/office/drawing/2014/main" id="{FD28DD42-87C4-4819-80AB-324DB60AD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032726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Documentos para análise</a:t>
            </a:r>
          </a:p>
        </p:txBody>
      </p:sp>
      <p:sp>
        <p:nvSpPr>
          <p:cNvPr id="23" name="Créditos de carbono texto 22">
            <a:extLst xmlns:a="http://schemas.openxmlformats.org/drawingml/2006/main">
              <a:ext uri="{FF2B5EF4-FFF2-40B4-BE49-F238E27FC236}">
                <a16:creationId xmlns:a16="http://schemas.microsoft.com/office/drawing/2014/main" id="{0398C28D-14F7-4F9B-9DC6-2A642C937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75626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Documentação do projeto</a:t>
            </a:r>
          </a:p>
        </p:txBody>
      </p:sp>
      <p:sp>
        <p:nvSpPr>
          <p:cNvPr id="24" name="Créditos de carbono texto 23">
            <a:extLst xmlns:a="http://schemas.openxmlformats.org/drawingml/2006/main">
              <a:ext uri="{FF2B5EF4-FFF2-40B4-BE49-F238E27FC236}">
                <a16:creationId xmlns:a16="http://schemas.microsoft.com/office/drawing/2014/main" id="{D6534F8E-144C-495B-BFEE-B84634C8D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618450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Identificação, metodologia,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monitoramento e verificação do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projeto.</a:t>
            </a:r>
          </a:p>
        </p:txBody>
      </p:sp>
      <p:sp>
        <p:nvSpPr>
          <p:cNvPr id="25" name="Créditos de carbono texto 24">
            <a:extLst xmlns:a="http://schemas.openxmlformats.org/drawingml/2006/main">
              <a:ext uri="{FF2B5EF4-FFF2-40B4-BE49-F238E27FC236}">
                <a16:creationId xmlns:a16="http://schemas.microsoft.com/office/drawing/2014/main" id="{817FEEF2-CC50-4BDF-96D1-4625A3082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375626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Consulta ao registro</a:t>
            </a:r>
          </a:p>
        </p:txBody>
      </p:sp>
      <p:sp>
        <p:nvSpPr>
          <p:cNvPr id="26" name="Créditos de carbono texto 25">
            <a:extLst xmlns:a="http://schemas.openxmlformats.org/drawingml/2006/main">
              <a:ext uri="{FF2B5EF4-FFF2-40B4-BE49-F238E27FC236}">
                <a16:creationId xmlns:a16="http://schemas.microsoft.com/office/drawing/2014/main" id="{A34E17E3-8790-423E-8285-080EDDCE0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967" y="4618450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Identificação das unidades,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emissão, período de geração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situação no registro.</a:t>
            </a:r>
          </a:p>
        </p:txBody>
      </p:sp>
      <p:sp>
        <p:nvSpPr>
          <p:cNvPr id="27" name="Créditos de carbono texto 26">
            <a:extLst xmlns:a="http://schemas.openxmlformats.org/drawingml/2006/main">
              <a:ext uri="{FF2B5EF4-FFF2-40B4-BE49-F238E27FC236}">
                <a16:creationId xmlns:a16="http://schemas.microsoft.com/office/drawing/2014/main" id="{1E09D08A-DE30-4C50-8D51-8C558D633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375626"/>
            <a:ext cx="2122067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Titularidade e operação</a:t>
            </a:r>
          </a:p>
        </p:txBody>
      </p:sp>
      <p:sp>
        <p:nvSpPr>
          <p:cNvPr id="28" name="Créditos de carbono texto 27">
            <a:extLst xmlns:a="http://schemas.openxmlformats.org/drawingml/2006/main">
              <a:ext uri="{FF2B5EF4-FFF2-40B4-BE49-F238E27FC236}">
                <a16:creationId xmlns:a16="http://schemas.microsoft.com/office/drawing/2014/main" id="{3F0197C4-09FF-4FF2-89B7-74883650C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933" y="4618450"/>
            <a:ext cx="2122067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Comprovação da titularidade,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transferência e aposentadoria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quando aplicáveis.</a:t>
            </a:r>
          </a:p>
        </p:txBody>
      </p:sp>
      <p:sp>
        <p:nvSpPr>
          <p:cNvPr id="29" name="Créditos de carbono linha 28">
            <a:extLst xmlns:a="http://schemas.openxmlformats.org/drawingml/2006/main">
              <a:ext uri="{FF2B5EF4-FFF2-40B4-BE49-F238E27FC236}">
                <a16:creationId xmlns:a16="http://schemas.microsoft.com/office/drawing/2014/main" id="{E0E05E96-A342-445B-946E-DDAB62858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3106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30" name="Créditos de carbono texto 29">
            <a:extLst xmlns:a="http://schemas.openxmlformats.org/drawingml/2006/main">
              <a:ext uri="{FF2B5EF4-FFF2-40B4-BE49-F238E27FC236}">
                <a16:creationId xmlns:a16="http://schemas.microsoft.com/office/drawing/2014/main" id="{32CEB4DE-58D4-4899-94A5-D7B6F5AC5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482050"/>
            <a:ext cx="6798000" cy="249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142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42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Condições comerciais</a:t>
            </a:r>
          </a:p>
        </p:txBody>
      </p:sp>
      <p:sp>
        <p:nvSpPr>
          <p:cNvPr id="31" name="Créditos de carbono texto 30">
            <a:extLst xmlns:a="http://schemas.openxmlformats.org/drawingml/2006/main">
              <a:ext uri="{FF2B5EF4-FFF2-40B4-BE49-F238E27FC236}">
                <a16:creationId xmlns:a16="http://schemas.microsoft.com/office/drawing/2014/main" id="{E082A46A-C930-4B89-8809-80DA146CD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824950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Finalidade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elegibilidade</a:t>
            </a:r>
          </a:p>
        </p:txBody>
      </p:sp>
      <p:sp>
        <p:nvSpPr>
          <p:cNvPr id="32" name="Créditos de carbono texto 31">
            <a:extLst xmlns:a="http://schemas.openxmlformats.org/drawingml/2006/main">
              <a:ext uri="{FF2B5EF4-FFF2-40B4-BE49-F238E27FC236}">
                <a16:creationId xmlns:a16="http://schemas.microsoft.com/office/drawing/2014/main" id="{835268B5-11F4-41A9-925C-C5A61D58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221698"/>
            <a:ext cx="1537575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Objetivo, quantidade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critérios da organização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compradora.</a:t>
            </a:r>
          </a:p>
        </p:txBody>
      </p:sp>
      <p:sp>
        <p:nvSpPr>
          <p:cNvPr id="33" name="Créditos de carbono texto 32">
            <a:extLst xmlns:a="http://schemas.openxmlformats.org/drawingml/2006/main">
              <a:ext uri="{FF2B5EF4-FFF2-40B4-BE49-F238E27FC236}">
                <a16:creationId xmlns:a16="http://schemas.microsoft.com/office/drawing/2014/main" id="{2E91E4EF-B629-4986-A5A8-309DE080D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5824950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Período de geração</a:t>
            </a:r>
          </a:p>
        </p:txBody>
      </p:sp>
      <p:sp>
        <p:nvSpPr>
          <p:cNvPr id="34" name="Créditos de carbono texto 33">
            <a:extLst xmlns:a="http://schemas.openxmlformats.org/drawingml/2006/main">
              <a:ext uri="{FF2B5EF4-FFF2-40B4-BE49-F238E27FC236}">
                <a16:creationId xmlns:a16="http://schemas.microsoft.com/office/drawing/2014/main" id="{1A66A785-0030-4C06-AE3D-BFC0F8D87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4475" y="6067774"/>
            <a:ext cx="1537575" cy="48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Período de geração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(vintage) e unidades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abrangidas pela consulta.</a:t>
            </a:r>
          </a:p>
        </p:txBody>
      </p:sp>
      <p:sp>
        <p:nvSpPr>
          <p:cNvPr id="35" name="Créditos de carbono texto 34">
            <a:extLst xmlns:a="http://schemas.openxmlformats.org/drawingml/2006/main">
              <a:ext uri="{FF2B5EF4-FFF2-40B4-BE49-F238E27FC236}">
                <a16:creationId xmlns:a16="http://schemas.microsoft.com/office/drawing/2014/main" id="{F93C4854-3EC9-4EA7-BFB9-C61621C72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5824950"/>
            <a:ext cx="1537575" cy="333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Transferência 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aposentadoria</a:t>
            </a:r>
          </a:p>
        </p:txBody>
      </p:sp>
      <p:sp>
        <p:nvSpPr>
          <p:cNvPr id="36" name="Créditos de carbono texto 35">
            <a:extLst xmlns:a="http://schemas.openxmlformats.org/drawingml/2006/main">
              <a:ext uri="{FF2B5EF4-FFF2-40B4-BE49-F238E27FC236}">
                <a16:creationId xmlns:a16="http://schemas.microsoft.com/office/drawing/2014/main" id="{9F2BCAEA-30FA-4F1F-996E-7731458A9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6221698"/>
            <a:ext cx="1537575" cy="78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Destino das unidades,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responsabilidades 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comprovação da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operação quando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aplicável.</a:t>
            </a:r>
          </a:p>
        </p:txBody>
      </p:sp>
      <p:sp>
        <p:nvSpPr>
          <p:cNvPr id="37" name="Créditos de carbono texto 36">
            <a:extLst xmlns:a="http://schemas.openxmlformats.org/drawingml/2006/main">
              <a:ext uri="{FF2B5EF4-FFF2-40B4-BE49-F238E27FC236}">
                <a16:creationId xmlns:a16="http://schemas.microsoft.com/office/drawing/2014/main" id="{EF49ADBD-D232-48E2-9C30-69080BB5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5824950"/>
            <a:ext cx="1537575" cy="179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01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101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Condições da proposta</a:t>
            </a:r>
          </a:p>
        </p:txBody>
      </p:sp>
      <p:sp>
        <p:nvSpPr>
          <p:cNvPr id="38" name="Créditos de carbono texto 37">
            <a:extLst xmlns:a="http://schemas.openxmlformats.org/drawingml/2006/main">
              <a:ext uri="{FF2B5EF4-FFF2-40B4-BE49-F238E27FC236}">
                <a16:creationId xmlns:a16="http://schemas.microsoft.com/office/drawing/2014/main" id="{9BAE0FEE-227C-4368-9934-84F33BEB8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425" y="6067774"/>
            <a:ext cx="1537575" cy="6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Preço, moeda,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pagamento e validade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para as unidades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6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identificadas na consulta.</a:t>
            </a:r>
          </a:p>
        </p:txBody>
      </p:sp>
      <p:sp>
        <p:nvSpPr>
          <p:cNvPr id="39" name="Créditos de carbono texto 38">
            <a:extLst xmlns:a="http://schemas.openxmlformats.org/drawingml/2006/main">
              <a:ext uri="{FF2B5EF4-FFF2-40B4-BE49-F238E27FC236}">
                <a16:creationId xmlns:a16="http://schemas.microsoft.com/office/drawing/2014/main" id="{9DB4EECA-5B36-4095-AFFE-41C9A0F15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212298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demanda</a:t>
            </a:r>
          </a:p>
        </p:txBody>
      </p:sp>
      <p:sp>
        <p:nvSpPr>
          <p:cNvPr id="40" name="Créditos de carbono texto 39">
            <a:extLst xmlns:a="http://schemas.openxmlformats.org/drawingml/2006/main">
              <a:ext uri="{FF2B5EF4-FFF2-40B4-BE49-F238E27FC236}">
                <a16:creationId xmlns:a16="http://schemas.microsoft.com/office/drawing/2014/main" id="{C877157A-CF7D-4564-A61E-6A7DC410A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447502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Informe objetivo, quantidade, período e critérios de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elegibilidade. Compartilhe os requisitos da organização.</a:t>
            </a:r>
          </a:p>
        </p:txBody>
      </p:sp>
      <p:sp>
        <p:nvSpPr>
          <p:cNvPr id="41" name="Créditos de carbono texto 40">
            <a:extLst xmlns:a="http://schemas.openxmlformats.org/drawingml/2006/main">
              <a:ext uri="{FF2B5EF4-FFF2-40B4-BE49-F238E27FC236}">
                <a16:creationId xmlns:a16="http://schemas.microsoft.com/office/drawing/2014/main" id="{5F98C9AB-81D2-435A-B01C-FFFAC481C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7212298"/>
            <a:ext cx="3291050" cy="171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60" b="0">
                <a:solidFill>
                  <a:srgbClr val="172629"/>
                </a:solidFill>
                <a:latin typeface="Inter"/>
                <a:ea typeface="Inter"/>
                <a:cs typeface="Inter"/>
              </a:defRPr>
            </a:pPr>
            <a:r>
              <a:rPr sz="960" b="0">
                <a:solidFill>
                  <a:srgbClr val="172629"/>
                </a:solidFill>
                <a:latin typeface="Inter"/>
                <a:ea typeface="Inter"/>
                <a:cs typeface="Inter"/>
              </a:rPr>
              <a:t>Para apresentar uma oferta</a:t>
            </a:r>
          </a:p>
        </p:txBody>
      </p:sp>
      <p:sp>
        <p:nvSpPr>
          <p:cNvPr id="42" name="Créditos de carbono texto 41">
            <a:extLst xmlns:a="http://schemas.openxmlformats.org/drawingml/2006/main">
              <a:ext uri="{FF2B5EF4-FFF2-40B4-BE49-F238E27FC236}">
                <a16:creationId xmlns:a16="http://schemas.microsoft.com/office/drawing/2014/main" id="{10BB6056-AAC0-4C7B-907D-212D1F91F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950" y="7447502"/>
            <a:ext cx="3291050" cy="32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Apresente projeto, registro, vintage, unidades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93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93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disponíveis e documentos que sustentam a oferta.</a:t>
            </a:r>
          </a:p>
        </p:txBody>
      </p:sp>
      <p:sp>
        <p:nvSpPr>
          <p:cNvPr id="43" name="Créditos de carbono texto 42">
            <a:extLst xmlns:a="http://schemas.openxmlformats.org/drawingml/2006/main">
              <a:ext uri="{FF2B5EF4-FFF2-40B4-BE49-F238E27FC236}">
                <a16:creationId xmlns:a16="http://schemas.microsoft.com/office/drawing/2014/main" id="{A6FE438A-91FE-4543-B022-4677D29A3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9667875"/>
            <a:ext cx="6798000" cy="28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Esta ficha orienta a consulta. Projeto, metodologia, registro, vintage, titularidade e situação das unidades devem ser verificados.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Transferência e aposentadoria seguem as condições documentadas da operação.</a:t>
            </a:r>
          </a:p>
        </p:txBody>
      </p:sp>
      <p:sp>
        <p:nvSpPr>
          <p:cNvPr id="44" name="Créditos de carbono linha 43">
            <a:extLst xmlns:a="http://schemas.openxmlformats.org/drawingml/2006/main">
              <a:ext uri="{FF2B5EF4-FFF2-40B4-BE49-F238E27FC236}">
                <a16:creationId xmlns:a16="http://schemas.microsoft.com/office/drawing/2014/main" id="{0B826F8A-8417-46B6-AC98-8E1E62DAD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223500"/>
            <a:ext cx="6798000" cy="698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B8"/>
          </a:solidFill>
          <a:ln xmlns:a="http://schemas.openxmlformats.org/drawingml/2006/main" w="0">
            <a:noFill/>
          </a:ln>
        </p:spPr>
      </p:sp>
      <p:sp>
        <p:nvSpPr>
          <p:cNvPr id="45" name="Créditos de carbono texto 44">
            <a:extLst xmlns:a="http://schemas.openxmlformats.org/drawingml/2006/main">
              <a:ext uri="{FF2B5EF4-FFF2-40B4-BE49-F238E27FC236}">
                <a16:creationId xmlns:a16="http://schemas.microsoft.com/office/drawing/2014/main" id="{A00D44A3-0CE5-4D1E-B3F0-CAE3B472C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356850"/>
            <a:ext cx="2921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TAYLOR MADE ONLY</a:t>
            </a:r>
          </a:p>
        </p:txBody>
      </p:sp>
      <p:sp>
        <p:nvSpPr>
          <p:cNvPr id="46" name="Créditos de carbono texto 45">
            <a:extLst xmlns:a="http://schemas.openxmlformats.org/drawingml/2006/main">
              <a:ext uri="{FF2B5EF4-FFF2-40B4-BE49-F238E27FC236}">
                <a16:creationId xmlns:a16="http://schemas.microsoft.com/office/drawing/2014/main" id="{46911762-1869-4671-988F-087C76A39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0356850"/>
            <a:ext cx="19685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V01 · 03.10.2026</a:t>
            </a:r>
          </a:p>
        </p:txBody>
      </p:sp>
      <p:sp>
        <p:nvSpPr>
          <p:cNvPr id="47" name="Créditos de carbono texto 46">
            <a:extLst xmlns:a="http://schemas.openxmlformats.org/drawingml/2006/main">
              <a:ext uri="{FF2B5EF4-FFF2-40B4-BE49-F238E27FC236}">
                <a16:creationId xmlns:a16="http://schemas.microsoft.com/office/drawing/2014/main" id="{F8B651D0-5D39-40D1-9961-25CA35478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000" y="10356850"/>
            <a:ext cx="889000" cy="1466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9200"/>
              </a:lnSpc>
              <a:buNone/>
              <a:defRPr sz="770" b="0">
                <a:solidFill>
                  <a:srgbClr val="505D58"/>
                </a:solidFill>
                <a:latin typeface="Inter"/>
                <a:ea typeface="Inter"/>
                <a:cs typeface="Inter"/>
              </a:defRPr>
            </a:pPr>
            <a:r>
              <a:rPr sz="770" b="0">
                <a:solidFill>
                  <a:srgbClr val="505D58"/>
                </a:solidFill>
                <a:latin typeface="Inter"/>
                <a:ea typeface="Inter"/>
                <a:cs typeface="Inter"/>
              </a:rPr>
              <a:t>2 / 2</a:t>
            </a:r>
          </a:p>
        </p:txBody>
      </p:sp>
    </p:spTree>
    <p:extLst>
      <p:ext uri="{BB962C8B-B14F-4D97-AF65-F5344CB8AC3E}">
        <p14:creationId xmlns:p14="http://schemas.microsoft.com/office/powerpoint/2010/main" val="11607782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2026-10-03T16:08:56.8580000Z</dcterms:created>
  <dcterms:modified xsi:type="dcterms:W3CDTF">2026-10-03T16:08:56.8580000Z</dcterms:modified>
</coreProperties>
</file>